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66" r:id="rId3"/>
    <p:sldId id="350" r:id="rId4"/>
    <p:sldId id="351" r:id="rId5"/>
    <p:sldId id="352" r:id="rId6"/>
    <p:sldId id="353" r:id="rId7"/>
    <p:sldId id="354" r:id="rId8"/>
    <p:sldId id="355" r:id="rId9"/>
    <p:sldId id="359" r:id="rId10"/>
    <p:sldId id="360" r:id="rId11"/>
    <p:sldId id="361" r:id="rId12"/>
    <p:sldId id="362" r:id="rId13"/>
    <p:sldId id="367" r:id="rId14"/>
    <p:sldId id="322" r:id="rId15"/>
    <p:sldId id="324" r:id="rId16"/>
    <p:sldId id="325" r:id="rId17"/>
    <p:sldId id="364" r:id="rId18"/>
    <p:sldId id="365" r:id="rId19"/>
    <p:sldId id="337" r:id="rId20"/>
    <p:sldId id="338" r:id="rId21"/>
    <p:sldId id="363" r:id="rId22"/>
    <p:sldId id="347" r:id="rId23"/>
    <p:sldId id="368" r:id="rId24"/>
    <p:sldId id="370" r:id="rId25"/>
    <p:sldId id="369" r:id="rId26"/>
    <p:sldId id="371" r:id="rId27"/>
    <p:sldId id="372" r:id="rId28"/>
    <p:sldId id="373" r:id="rId29"/>
    <p:sldId id="374" r:id="rId30"/>
    <p:sldId id="376" r:id="rId31"/>
    <p:sldId id="377" r:id="rId32"/>
    <p:sldId id="375" r:id="rId33"/>
    <p:sldId id="378" r:id="rId34"/>
    <p:sldId id="379" r:id="rId35"/>
    <p:sldId id="380" r:id="rId36"/>
    <p:sldId id="381" r:id="rId37"/>
    <p:sldId id="382" r:id="rId38"/>
    <p:sldId id="383" r:id="rId39"/>
    <p:sldId id="388" r:id="rId40"/>
    <p:sldId id="389" r:id="rId41"/>
    <p:sldId id="384" r:id="rId42"/>
    <p:sldId id="385" r:id="rId43"/>
    <p:sldId id="387" r:id="rId44"/>
    <p:sldId id="386" r:id="rId45"/>
    <p:sldId id="390" r:id="rId46"/>
    <p:sldId id="391" r:id="rId47"/>
    <p:sldId id="392" r:id="rId48"/>
    <p:sldId id="393" r:id="rId49"/>
    <p:sldId id="395" r:id="rId50"/>
    <p:sldId id="394" r:id="rId51"/>
    <p:sldId id="397" r:id="rId52"/>
    <p:sldId id="408" r:id="rId53"/>
    <p:sldId id="409" r:id="rId54"/>
    <p:sldId id="410" r:id="rId55"/>
    <p:sldId id="407" r:id="rId56"/>
    <p:sldId id="399" r:id="rId57"/>
    <p:sldId id="400" r:id="rId58"/>
    <p:sldId id="401" r:id="rId59"/>
    <p:sldId id="402" r:id="rId60"/>
    <p:sldId id="403" r:id="rId61"/>
    <p:sldId id="404" r:id="rId62"/>
    <p:sldId id="405" r:id="rId63"/>
    <p:sldId id="40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2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AF90-E5BB-4D50-81CE-68E26F78021B}" type="datetimeFigureOut">
              <a:rPr lang="is-IS" smtClean="0"/>
              <a:t>8.8.2011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3EC8-0599-4418-8C72-F4CBC6FA9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31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15882"/>
            <a:ext cx="7406640" cy="83685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406640" cy="2333904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206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rgbClr val="7030A0"/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rgbClr val="0070C0">
                  <a:lumMod val="36000"/>
                  <a:lumOff val="64000"/>
                </a:srgb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52736"/>
            <a:ext cx="7498080" cy="519566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8/8/2011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 smtClean="0"/>
              <a:t>The Structure of Networks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7406640" cy="792088"/>
          </a:xfrm>
        </p:spPr>
        <p:txBody>
          <a:bodyPr/>
          <a:lstStyle/>
          <a:p>
            <a:pPr algn="ctr"/>
            <a:r>
              <a:rPr lang="is-IS" i="1" dirty="0" smtClean="0">
                <a:solidFill>
                  <a:schemeClr val="tx1"/>
                </a:solidFill>
              </a:rPr>
              <a:t>with emphasis on information and social networks</a:t>
            </a:r>
          </a:p>
          <a:p>
            <a:pPr algn="ctr"/>
            <a:endParaRPr lang="is-IS" i="1" dirty="0">
              <a:solidFill>
                <a:schemeClr val="tx1"/>
              </a:solidFill>
            </a:endParaRPr>
          </a:p>
          <a:p>
            <a:pPr algn="ctr"/>
            <a:endParaRPr lang="is-IS" i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85293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>
                <a:solidFill>
                  <a:srgbClr val="7030A0"/>
                </a:solidFill>
              </a:rPr>
              <a:t>T-214-SINE</a:t>
            </a:r>
            <a:r>
              <a:rPr lang="is-IS" sz="4000" dirty="0" smtClean="0"/>
              <a:t>    Summer 2011</a:t>
            </a:r>
          </a:p>
          <a:p>
            <a:pPr algn="ctr"/>
            <a:endParaRPr lang="is-IS" sz="4000" dirty="0" smtClean="0"/>
          </a:p>
          <a:p>
            <a:pPr algn="ctr"/>
            <a:r>
              <a:rPr lang="is-IS" sz="4000" dirty="0" smtClean="0"/>
              <a:t>Review</a:t>
            </a:r>
          </a:p>
          <a:p>
            <a:pPr algn="ctr"/>
            <a:endParaRPr lang="is-IS" sz="4000" dirty="0" smtClean="0"/>
          </a:p>
          <a:p>
            <a:pPr algn="ctr"/>
            <a:r>
              <a:rPr lang="is-IS" sz="4000" i="1" dirty="0" smtClean="0"/>
              <a:t>Ýmir Vigfússon</a:t>
            </a:r>
          </a:p>
          <a:p>
            <a:pPr algn="ctr"/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26711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Positive and Negative Relationships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Suppose all edges exist, and are either + (friends) or – (enemies)</a:t>
            </a:r>
          </a:p>
          <a:p>
            <a:r>
              <a:rPr lang="is-IS" b="1" dirty="0" smtClean="0"/>
              <a:t>(Strong) Structural Balance:</a:t>
            </a:r>
          </a:p>
          <a:p>
            <a:pPr lvl="1"/>
            <a:r>
              <a:rPr lang="is-IS" dirty="0" smtClean="0"/>
              <a:t>For </a:t>
            </a:r>
            <a:r>
              <a:rPr lang="is-IS" i="1" dirty="0" smtClean="0"/>
              <a:t>every </a:t>
            </a:r>
            <a:r>
              <a:rPr lang="is-IS" dirty="0" smtClean="0"/>
              <a:t>set of three nodes, either three + edges or exactly one + edge.</a:t>
            </a:r>
          </a:p>
          <a:p>
            <a:r>
              <a:rPr lang="is-IS" b="1" dirty="0" smtClean="0"/>
              <a:t>Balance Theorem:</a:t>
            </a:r>
          </a:p>
          <a:p>
            <a:pPr lvl="1"/>
            <a:r>
              <a:rPr lang="is-IS" dirty="0" smtClean="0"/>
              <a:t>In a balanced complete graph, either all nodes are friends or it can be divided into two coalitions of mutual friends such that people in different groups are enemies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806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Positive and Negative Relationships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Weak Structural Balance:</a:t>
            </a:r>
          </a:p>
          <a:p>
            <a:pPr lvl="1"/>
            <a:r>
              <a:rPr lang="is-IS" dirty="0" smtClean="0"/>
              <a:t>No set of three nodes have two + edges and one - edge.</a:t>
            </a:r>
          </a:p>
          <a:p>
            <a:pPr lvl="1"/>
            <a:endParaRPr lang="is-IS" dirty="0" smtClean="0"/>
          </a:p>
          <a:p>
            <a:r>
              <a:rPr lang="is-IS" b="1" dirty="0" smtClean="0"/>
              <a:t>Weak Balance Theorem:</a:t>
            </a:r>
          </a:p>
          <a:p>
            <a:pPr lvl="1"/>
            <a:r>
              <a:rPr lang="is-IS" dirty="0" smtClean="0"/>
              <a:t>In a weakly balanced complete graph, nodes can be divided into groups of mutual friends such that people from different groups are enemies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2310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Positive and Negative Relationships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What if not all the edges exist?</a:t>
            </a:r>
          </a:p>
          <a:p>
            <a:endParaRPr lang="is-IS" dirty="0" smtClean="0"/>
          </a:p>
          <a:p>
            <a:r>
              <a:rPr lang="is-IS" b="1" dirty="0" smtClean="0"/>
              <a:t>Thm:</a:t>
            </a:r>
          </a:p>
          <a:p>
            <a:pPr lvl="1"/>
            <a:r>
              <a:rPr lang="is-IS" dirty="0" smtClean="0"/>
              <a:t>A signed graph is strongly balanced if and only if it contains no cycle with an odd number of negative edges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016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Part II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Chapters 6, 7, 8, 9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081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Game Theory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i="1" dirty="0">
                <a:solidFill>
                  <a:srgbClr val="7030A0"/>
                </a:solidFill>
              </a:rPr>
              <a:t>Game theory</a:t>
            </a:r>
            <a:r>
              <a:rPr lang="is-IS" i="1" dirty="0"/>
              <a:t> </a:t>
            </a:r>
            <a:r>
              <a:rPr lang="is-IS" dirty="0"/>
              <a:t>deals with the outcome of person‘s decisions in various situations</a:t>
            </a:r>
          </a:p>
          <a:p>
            <a:pPr lvl="1"/>
            <a:r>
              <a:rPr lang="is-IS" dirty="0"/>
              <a:t>How to choose among different options</a:t>
            </a:r>
          </a:p>
          <a:p>
            <a:pPr lvl="1"/>
            <a:r>
              <a:rPr lang="is-IS" dirty="0"/>
              <a:t>People‘s choices when interacting with others</a:t>
            </a:r>
          </a:p>
          <a:p>
            <a:r>
              <a:rPr lang="is-IS" i="1" u="sng" dirty="0" smtClean="0"/>
              <a:t>Def:</a:t>
            </a:r>
            <a:r>
              <a:rPr lang="is-IS" dirty="0" smtClean="0"/>
              <a:t> A </a:t>
            </a:r>
            <a:r>
              <a:rPr lang="is-IS" i="1" dirty="0" smtClean="0">
                <a:solidFill>
                  <a:srgbClr val="7030A0"/>
                </a:solidFill>
              </a:rPr>
              <a:t>game </a:t>
            </a:r>
            <a:r>
              <a:rPr lang="is-IS" dirty="0" smtClean="0"/>
              <a:t>consists of three things.</a:t>
            </a:r>
          </a:p>
          <a:p>
            <a:pPr lvl="1"/>
            <a:r>
              <a:rPr lang="is-IS" b="1" dirty="0" smtClean="0"/>
              <a:t>(1)</a:t>
            </a:r>
            <a:r>
              <a:rPr lang="is-IS" dirty="0" smtClean="0"/>
              <a:t> A set of </a:t>
            </a:r>
            <a:r>
              <a:rPr lang="is-IS" i="1" dirty="0" smtClean="0">
                <a:solidFill>
                  <a:srgbClr val="7030A0"/>
                </a:solidFill>
              </a:rPr>
              <a:t>players</a:t>
            </a:r>
          </a:p>
          <a:p>
            <a:pPr lvl="1"/>
            <a:r>
              <a:rPr lang="is-IS" b="1" dirty="0" smtClean="0"/>
              <a:t>(2)</a:t>
            </a:r>
            <a:r>
              <a:rPr lang="is-IS" dirty="0" smtClean="0"/>
              <a:t> Each player has set of options how to behave called </a:t>
            </a:r>
            <a:r>
              <a:rPr lang="is-IS" i="1" dirty="0" smtClean="0">
                <a:solidFill>
                  <a:srgbClr val="7030A0"/>
                </a:solidFill>
              </a:rPr>
              <a:t>strategies</a:t>
            </a:r>
            <a:r>
              <a:rPr lang="is-IS" dirty="0" smtClean="0"/>
              <a:t> </a:t>
            </a:r>
          </a:p>
          <a:p>
            <a:pPr lvl="1"/>
            <a:r>
              <a:rPr lang="is-IS" b="1" dirty="0" smtClean="0"/>
              <a:t>(3)</a:t>
            </a:r>
            <a:r>
              <a:rPr lang="is-IS" dirty="0" smtClean="0"/>
              <a:t> For each choice of strategies, each player receives a </a:t>
            </a:r>
            <a:r>
              <a:rPr lang="is-IS" i="1" dirty="0" smtClean="0">
                <a:solidFill>
                  <a:srgbClr val="7030A0"/>
                </a:solidFill>
              </a:rPr>
              <a:t>payoff</a:t>
            </a:r>
            <a:r>
              <a:rPr lang="is-IS" dirty="0"/>
              <a:t> </a:t>
            </a:r>
            <a:r>
              <a:rPr lang="is-IS" dirty="0" smtClean="0"/>
              <a:t>from the game.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41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Game Theory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24649"/>
              </p:ext>
            </p:extLst>
          </p:nvPr>
        </p:nvGraphicFramePr>
        <p:xfrm>
          <a:off x="1647992" y="1706757"/>
          <a:ext cx="7488832" cy="2010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5333"/>
                <a:gridCol w="2368916"/>
                <a:gridCol w="2674583"/>
              </a:tblGrid>
              <a:tr h="720080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/>
                        <a:t>Presentation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/>
                        <a:t>Exam</a:t>
                      </a:r>
                      <a:endParaRPr lang="is-IS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is-IS" sz="2800" dirty="0" smtClean="0"/>
                        <a:t>Presentation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90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86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92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2123">
                <a:tc>
                  <a:txBody>
                    <a:bodyPr/>
                    <a:lstStyle/>
                    <a:p>
                      <a:pPr algn="r"/>
                      <a:r>
                        <a:rPr lang="is-IS" sz="2800" dirty="0" smtClean="0"/>
                        <a:t>Exam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92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86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88</a:t>
                      </a:r>
                      <a:r>
                        <a:rPr lang="is-IS" sz="2800" dirty="0" smtClean="0"/>
                        <a:t>,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88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 rot="16200000">
            <a:off x="6485058" y="-919381"/>
            <a:ext cx="303402" cy="4936973"/>
          </a:xfrm>
          <a:prstGeom prst="rightBrace">
            <a:avLst>
              <a:gd name="adj1" fmla="val 53182"/>
              <a:gd name="adj2" fmla="val 50441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ight Brace 5"/>
          <p:cNvSpPr/>
          <p:nvPr/>
        </p:nvSpPr>
        <p:spPr>
          <a:xfrm rot="10800000">
            <a:off x="1431967" y="2470208"/>
            <a:ext cx="231393" cy="1174813"/>
          </a:xfrm>
          <a:prstGeom prst="rightBrace">
            <a:avLst>
              <a:gd name="adj1" fmla="val 53182"/>
              <a:gd name="adj2" fmla="val 50441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TextBox 6"/>
          <p:cNvSpPr txBox="1"/>
          <p:nvPr/>
        </p:nvSpPr>
        <p:spPr>
          <a:xfrm>
            <a:off x="5968472" y="9807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>
                <a:solidFill>
                  <a:srgbClr val="FF0000"/>
                </a:solidFill>
              </a:rPr>
              <a:t>Your partner</a:t>
            </a:r>
            <a:endParaRPr lang="is-I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872948"/>
            <a:ext cx="60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>
                <a:solidFill>
                  <a:srgbClr val="00B050"/>
                </a:solidFill>
              </a:rPr>
              <a:t>You</a:t>
            </a:r>
            <a:endParaRPr lang="is-IS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87824" y="37890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1720" y="43651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 smtClean="0">
                <a:solidFill>
                  <a:srgbClr val="002060"/>
                </a:solidFill>
              </a:rPr>
              <a:t>Strategies</a:t>
            </a:r>
            <a:endParaRPr lang="is-I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433283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 smtClean="0">
                <a:solidFill>
                  <a:srgbClr val="002060"/>
                </a:solidFill>
              </a:rPr>
              <a:t>Payoff for </a:t>
            </a:r>
          </a:p>
          <a:p>
            <a:pPr algn="ctr"/>
            <a:r>
              <a:rPr lang="is-IS" b="1" dirty="0" smtClean="0">
                <a:solidFill>
                  <a:srgbClr val="002060"/>
                </a:solidFill>
              </a:rPr>
              <a:t>row player,column player</a:t>
            </a:r>
            <a:endParaRPr lang="is-IS" b="1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  <a:endCxn id="4" idx="2"/>
          </p:cNvCxnSpPr>
          <p:nvPr/>
        </p:nvCxnSpPr>
        <p:spPr>
          <a:xfrm flipH="1" flipV="1">
            <a:off x="5392408" y="3717032"/>
            <a:ext cx="79692" cy="615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1435608" y="1124744"/>
            <a:ext cx="7498080" cy="57332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pPr marL="82296" indent="0">
              <a:buNone/>
            </a:pPr>
            <a:endParaRPr lang="is-IS" dirty="0" smtClean="0"/>
          </a:p>
          <a:p>
            <a:r>
              <a:rPr lang="is-IS" b="1" dirty="0" smtClean="0"/>
              <a:t>Prisoner‘s dilemma</a:t>
            </a:r>
          </a:p>
          <a:p>
            <a:pPr lvl="1"/>
            <a:r>
              <a:rPr lang="is-IS" dirty="0" smtClean="0"/>
              <a:t>Each player thinks studying for exam is safer, but this doesn‘t reach the </a:t>
            </a:r>
            <a:r>
              <a:rPr lang="is-IS" i="1" dirty="0" smtClean="0"/>
              <a:t>social optimum</a:t>
            </a:r>
          </a:p>
        </p:txBody>
      </p:sp>
    </p:spTree>
    <p:extLst>
      <p:ext uri="{BB962C8B-B14F-4D97-AF65-F5344CB8AC3E}">
        <p14:creationId xmlns:p14="http://schemas.microsoft.com/office/powerpoint/2010/main" val="22174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Game Theory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/>
          </a:bodyPr>
          <a:lstStyle/>
          <a:p>
            <a:r>
              <a:rPr lang="is-IS" dirty="0" smtClean="0"/>
              <a:t>How are the players likely to behave?</a:t>
            </a:r>
          </a:p>
          <a:p>
            <a:r>
              <a:rPr lang="is-IS" dirty="0" smtClean="0"/>
              <a:t>Assumptions</a:t>
            </a:r>
          </a:p>
          <a:p>
            <a:pPr lvl="1"/>
            <a:r>
              <a:rPr lang="is-IS" dirty="0" smtClean="0"/>
              <a:t>The payoff for a player should capture all rewards</a:t>
            </a:r>
          </a:p>
          <a:p>
            <a:pPr lvl="2"/>
            <a:r>
              <a:rPr lang="is-IS" dirty="0"/>
              <a:t>I</a:t>
            </a:r>
            <a:r>
              <a:rPr lang="is-IS" dirty="0" smtClean="0"/>
              <a:t>ncluding altruism</a:t>
            </a:r>
          </a:p>
          <a:p>
            <a:pPr lvl="1"/>
            <a:r>
              <a:rPr lang="is-IS" dirty="0" smtClean="0"/>
              <a:t>Players know all possible strategies and payoffs to other players</a:t>
            </a:r>
          </a:p>
          <a:p>
            <a:pPr lvl="1"/>
            <a:r>
              <a:rPr lang="is-IS" dirty="0" smtClean="0"/>
              <a:t>Players </a:t>
            </a:r>
            <a:r>
              <a:rPr lang="is-IS" dirty="0"/>
              <a:t>are </a:t>
            </a:r>
            <a:r>
              <a:rPr lang="is-IS" i="1" dirty="0" smtClean="0">
                <a:solidFill>
                  <a:srgbClr val="7030A0"/>
                </a:solidFill>
              </a:rPr>
              <a:t>rational</a:t>
            </a:r>
            <a:endParaRPr lang="is-IS" dirty="0" smtClean="0"/>
          </a:p>
          <a:p>
            <a:pPr lvl="2"/>
            <a:r>
              <a:rPr lang="is-IS" dirty="0" smtClean="0"/>
              <a:t>Each players wants to maximize her own payoff</a:t>
            </a:r>
          </a:p>
          <a:p>
            <a:pPr lvl="2"/>
            <a:r>
              <a:rPr lang="is-IS" dirty="0" smtClean="0"/>
              <a:t>Each player succeeds in picking the optimal strategy</a:t>
            </a:r>
          </a:p>
          <a:p>
            <a:pPr lvl="2"/>
            <a:endParaRPr lang="is-I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Game Theory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Best response</a:t>
            </a:r>
          </a:p>
          <a:p>
            <a:pPr lvl="1"/>
            <a:r>
              <a:rPr lang="is-IS" dirty="0"/>
              <a:t>The best choice of one player, given a belief of what the other player will </a:t>
            </a:r>
            <a:r>
              <a:rPr lang="is-IS" dirty="0" smtClean="0"/>
              <a:t>do </a:t>
            </a:r>
          </a:p>
          <a:p>
            <a:pPr lvl="2"/>
            <a:r>
              <a:rPr lang="is-IS" dirty="0" smtClean="0"/>
              <a:t>E.g. „U is a best response to L“</a:t>
            </a:r>
          </a:p>
          <a:p>
            <a:pPr lvl="2"/>
            <a:endParaRPr lang="is-IS" dirty="0" smtClean="0"/>
          </a:p>
          <a:p>
            <a:r>
              <a:rPr lang="is-IS" b="1" dirty="0" smtClean="0"/>
              <a:t>Dominant strategy</a:t>
            </a:r>
          </a:p>
          <a:p>
            <a:pPr lvl="1"/>
            <a:r>
              <a:rPr lang="is-IS" dirty="0" smtClean="0"/>
              <a:t>If a strategy is the best </a:t>
            </a:r>
            <a:r>
              <a:rPr lang="is-IS" dirty="0"/>
              <a:t>response to </a:t>
            </a:r>
            <a:r>
              <a:rPr lang="is-IS" i="1" dirty="0">
                <a:solidFill>
                  <a:srgbClr val="00B050"/>
                </a:solidFill>
              </a:rPr>
              <a:t>every</a:t>
            </a:r>
            <a:r>
              <a:rPr lang="is-IS" i="1" dirty="0"/>
              <a:t> </a:t>
            </a:r>
            <a:r>
              <a:rPr lang="is-IS" dirty="0"/>
              <a:t>strategy of the other </a:t>
            </a:r>
            <a:r>
              <a:rPr lang="is-IS" dirty="0" smtClean="0"/>
              <a:t>player</a:t>
            </a:r>
          </a:p>
          <a:p>
            <a:pPr lvl="1"/>
            <a:r>
              <a:rPr lang="is-IS" dirty="0" smtClean="0"/>
              <a:t>We can assume it will be played!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43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Game Theory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Nash equilibrium</a:t>
            </a:r>
            <a:endParaRPr lang="is-IS" b="1" dirty="0"/>
          </a:p>
          <a:p>
            <a:pPr lvl="1"/>
            <a:r>
              <a:rPr lang="is-IS" dirty="0"/>
              <a:t>For strategy </a:t>
            </a:r>
            <a:r>
              <a:rPr lang="is-IS" i="1" dirty="0">
                <a:solidFill>
                  <a:srgbClr val="FF0000"/>
                </a:solidFill>
              </a:rPr>
              <a:t>S</a:t>
            </a:r>
            <a:r>
              <a:rPr lang="is-IS" dirty="0"/>
              <a:t> by player 1 and </a:t>
            </a:r>
            <a:r>
              <a:rPr lang="is-IS" i="1" dirty="0">
                <a:solidFill>
                  <a:srgbClr val="00B050"/>
                </a:solidFill>
              </a:rPr>
              <a:t>T</a:t>
            </a:r>
            <a:r>
              <a:rPr lang="is-IS" dirty="0"/>
              <a:t> by player 2, the pair (</a:t>
            </a:r>
            <a:r>
              <a:rPr lang="is-IS" i="1" dirty="0">
                <a:solidFill>
                  <a:srgbClr val="FF0000"/>
                </a:solidFill>
              </a:rPr>
              <a:t>S</a:t>
            </a:r>
            <a:r>
              <a:rPr lang="is-IS" dirty="0"/>
              <a:t>,</a:t>
            </a:r>
            <a:r>
              <a:rPr lang="is-IS" i="1" dirty="0">
                <a:solidFill>
                  <a:srgbClr val="00B050"/>
                </a:solidFill>
              </a:rPr>
              <a:t>T</a:t>
            </a:r>
            <a:r>
              <a:rPr lang="is-IS" dirty="0"/>
              <a:t>) is a </a:t>
            </a:r>
            <a:r>
              <a:rPr lang="is-IS" i="1" dirty="0">
                <a:solidFill>
                  <a:srgbClr val="7030A0"/>
                </a:solidFill>
              </a:rPr>
              <a:t>Nash equilibrium</a:t>
            </a:r>
            <a:r>
              <a:rPr lang="is-IS" dirty="0"/>
              <a:t> if </a:t>
            </a:r>
            <a:r>
              <a:rPr lang="is-IS" i="1" dirty="0">
                <a:solidFill>
                  <a:srgbClr val="FF0000"/>
                </a:solidFill>
              </a:rPr>
              <a:t>S</a:t>
            </a:r>
            <a:r>
              <a:rPr lang="is-IS" dirty="0"/>
              <a:t> is a best response to </a:t>
            </a:r>
            <a:r>
              <a:rPr lang="is-IS" i="1" dirty="0">
                <a:solidFill>
                  <a:srgbClr val="00B050"/>
                </a:solidFill>
              </a:rPr>
              <a:t>T</a:t>
            </a:r>
            <a:r>
              <a:rPr lang="is-IS" dirty="0"/>
              <a:t>, and </a:t>
            </a:r>
            <a:r>
              <a:rPr lang="is-IS" i="1" dirty="0">
                <a:solidFill>
                  <a:srgbClr val="00B050"/>
                </a:solidFill>
              </a:rPr>
              <a:t>T</a:t>
            </a:r>
            <a:r>
              <a:rPr lang="is-IS" dirty="0"/>
              <a:t> is a best response to </a:t>
            </a:r>
            <a:r>
              <a:rPr lang="is-IS" i="1" dirty="0">
                <a:solidFill>
                  <a:srgbClr val="FF0000"/>
                </a:solidFill>
              </a:rPr>
              <a:t>S</a:t>
            </a:r>
            <a:endParaRPr lang="is-IS" dirty="0"/>
          </a:p>
          <a:p>
            <a:pPr lvl="1"/>
            <a:r>
              <a:rPr lang="is-IS" dirty="0"/>
              <a:t>More generally, </a:t>
            </a:r>
            <a:r>
              <a:rPr lang="is-IS" dirty="0" smtClean="0"/>
              <a:t>a cell in the payoff matrix is a Nash </a:t>
            </a:r>
            <a:r>
              <a:rPr lang="is-IS" dirty="0"/>
              <a:t>equilibrium if </a:t>
            </a:r>
            <a:r>
              <a:rPr lang="is-IS" i="1" dirty="0">
                <a:solidFill>
                  <a:srgbClr val="00B050"/>
                </a:solidFill>
              </a:rPr>
              <a:t>no player wants to unilaterally </a:t>
            </a:r>
            <a:r>
              <a:rPr lang="is-IS" i="1" dirty="0" smtClean="0">
                <a:solidFill>
                  <a:srgbClr val="00B050"/>
                </a:solidFill>
              </a:rPr>
              <a:t>(i.e. </a:t>
            </a:r>
            <a:r>
              <a:rPr lang="is-IS" i="1" dirty="0">
                <a:solidFill>
                  <a:srgbClr val="00B050"/>
                </a:solidFill>
              </a:rPr>
              <a:t>b</a:t>
            </a:r>
            <a:r>
              <a:rPr lang="is-IS" i="1" dirty="0" smtClean="0">
                <a:solidFill>
                  <a:srgbClr val="00B050"/>
                </a:solidFill>
              </a:rPr>
              <a:t>y himself) deviate </a:t>
            </a:r>
            <a:r>
              <a:rPr lang="is-IS" i="1" dirty="0">
                <a:solidFill>
                  <a:srgbClr val="00B050"/>
                </a:solidFill>
              </a:rPr>
              <a:t>to an alternative </a:t>
            </a:r>
            <a:r>
              <a:rPr lang="is-IS" i="1" dirty="0" smtClean="0">
                <a:solidFill>
                  <a:srgbClr val="00B050"/>
                </a:solidFill>
              </a:rPr>
              <a:t>strategy</a:t>
            </a:r>
            <a:endParaRPr lang="is-IS" i="1" dirty="0">
              <a:solidFill>
                <a:srgbClr val="00B050"/>
              </a:solidFill>
            </a:endParaRPr>
          </a:p>
          <a:p>
            <a:r>
              <a:rPr lang="is-IS" dirty="0" smtClean="0"/>
              <a:t>A game might have multiple Nash equilibria, or none.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800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Important Games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Battle of the sexes</a:t>
            </a:r>
          </a:p>
          <a:p>
            <a:pPr lvl="1"/>
            <a:r>
              <a:rPr lang="is-IS" dirty="0" smtClean="0"/>
              <a:t>Which kind of movie to rent?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Two equilibria, but which one will be played?</a:t>
            </a:r>
          </a:p>
          <a:p>
            <a:r>
              <a:rPr lang="is-IS" dirty="0" smtClean="0"/>
              <a:t>Hard to predict the outcome</a:t>
            </a:r>
          </a:p>
          <a:p>
            <a:pPr lvl="1"/>
            <a:r>
              <a:rPr lang="is-IS" dirty="0" smtClean="0"/>
              <a:t>Depends on social conventions</a:t>
            </a:r>
          </a:p>
          <a:p>
            <a:pPr lvl="1"/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536006"/>
              </p:ext>
            </p:extLst>
          </p:nvPr>
        </p:nvGraphicFramePr>
        <p:xfrm>
          <a:off x="2339752" y="2348880"/>
          <a:ext cx="5760640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021"/>
                <a:gridCol w="2012836"/>
                <a:gridCol w="1750783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Romance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Thriller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Romance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Thriller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1262"/>
            <a:ext cx="2232248" cy="186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0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Part 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Chapters 2, 3 and 5</a:t>
            </a:r>
          </a:p>
        </p:txBody>
      </p:sp>
    </p:spTree>
    <p:extLst>
      <p:ext uri="{BB962C8B-B14F-4D97-AF65-F5344CB8AC3E}">
        <p14:creationId xmlns:p14="http://schemas.microsoft.com/office/powerpoint/2010/main" val="16435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Important Games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024824" cy="5733256"/>
          </a:xfrm>
        </p:spPr>
        <p:txBody>
          <a:bodyPr>
            <a:normAutofit fontScale="92500" lnSpcReduction="10000"/>
          </a:bodyPr>
          <a:lstStyle/>
          <a:p>
            <a:r>
              <a:rPr lang="is-IS" b="1" dirty="0" smtClean="0"/>
              <a:t>Stag Hunt</a:t>
            </a:r>
          </a:p>
          <a:p>
            <a:pPr lvl="1"/>
            <a:r>
              <a:rPr lang="is-IS" dirty="0" smtClean="0"/>
              <a:t>If hunters work together, they can              catch a stag</a:t>
            </a:r>
          </a:p>
          <a:p>
            <a:pPr lvl="1"/>
            <a:r>
              <a:rPr lang="is-IS" dirty="0" smtClean="0"/>
              <a:t>On their own they can each catch a hare</a:t>
            </a:r>
          </a:p>
          <a:p>
            <a:pPr lvl="1"/>
            <a:r>
              <a:rPr lang="is-IS" dirty="0" smtClean="0"/>
              <a:t>If one hunter tries for a stag, he gets nothing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r>
              <a:rPr lang="is-IS" dirty="0" smtClean="0"/>
              <a:t>Two equilibria, but “riskier“ to hunt stag</a:t>
            </a:r>
          </a:p>
          <a:p>
            <a:pPr lvl="1"/>
            <a:r>
              <a:rPr lang="is-IS" dirty="0" smtClean="0"/>
              <a:t>What </a:t>
            </a:r>
            <a:r>
              <a:rPr lang="is-IS" dirty="0"/>
              <a:t>i</a:t>
            </a:r>
            <a:r>
              <a:rPr lang="is-IS" dirty="0" smtClean="0"/>
              <a:t>f other player hunts hare? Get nothing</a:t>
            </a:r>
          </a:p>
          <a:p>
            <a:pPr lvl="1"/>
            <a:r>
              <a:rPr lang="is-IS" dirty="0" smtClean="0"/>
              <a:t>Similar to prisoner‘s dilemma</a:t>
            </a:r>
          </a:p>
          <a:p>
            <a:pPr lvl="2"/>
            <a:r>
              <a:rPr lang="is-IS" dirty="0" smtClean="0"/>
              <a:t>Must trust other person to get best outcome!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736492"/>
              </p:ext>
            </p:extLst>
          </p:nvPr>
        </p:nvGraphicFramePr>
        <p:xfrm>
          <a:off x="2267744" y="3284984"/>
          <a:ext cx="5760640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021"/>
                <a:gridCol w="2012836"/>
                <a:gridCol w="1750783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Hunt Stag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Hunt Hare</a:t>
                      </a:r>
                      <a:endParaRPr lang="is-IS" sz="24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Hunt Stag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Hunt Hare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2160240" cy="179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Game Theory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Mixed strategies</a:t>
            </a:r>
          </a:p>
          <a:p>
            <a:pPr lvl="1"/>
            <a:r>
              <a:rPr lang="is-IS" dirty="0" smtClean="0"/>
              <a:t>Each player now commits to a strategy with a certain probability</a:t>
            </a:r>
          </a:p>
          <a:p>
            <a:pPr lvl="2"/>
            <a:r>
              <a:rPr lang="is-IS" dirty="0" smtClean="0"/>
              <a:t>e.g. Player 1 has probability p of choosing strategy H</a:t>
            </a:r>
          </a:p>
          <a:p>
            <a:r>
              <a:rPr lang="is-IS" b="1" dirty="0" smtClean="0"/>
              <a:t>Nash‘s Theorem:</a:t>
            </a:r>
          </a:p>
          <a:p>
            <a:pPr lvl="1"/>
            <a:r>
              <a:rPr lang="is-IS" dirty="0" smtClean="0"/>
              <a:t>When we allow mixed strategies, Nash equilibrium </a:t>
            </a:r>
            <a:r>
              <a:rPr lang="is-IS" i="1" dirty="0" smtClean="0"/>
              <a:t>always </a:t>
            </a:r>
            <a:r>
              <a:rPr lang="is-IS" dirty="0" smtClean="0"/>
              <a:t>exists.</a:t>
            </a:r>
          </a:p>
          <a:p>
            <a:r>
              <a:rPr lang="is-IS" b="1" dirty="0" smtClean="0"/>
              <a:t>Social optimum</a:t>
            </a:r>
          </a:p>
          <a:p>
            <a:pPr lvl="1"/>
            <a:r>
              <a:rPr lang="is-IS" dirty="0" smtClean="0"/>
              <a:t>The cell in the payoff matrix that maximizes the </a:t>
            </a:r>
            <a:r>
              <a:rPr lang="is-IS" i="1" dirty="0" smtClean="0"/>
              <a:t>sum </a:t>
            </a:r>
            <a:r>
              <a:rPr lang="is-IS" dirty="0" smtClean="0"/>
              <a:t>of the players‘ payoffs.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185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Mixed Strategies: Example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616624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Penalty-kick game</a:t>
            </a:r>
          </a:p>
          <a:p>
            <a:pPr lvl="1"/>
            <a:r>
              <a:rPr lang="is-IS" dirty="0" smtClean="0"/>
              <a:t>Soccer penalties have been studied extensively</a:t>
            </a:r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Suppose goalie defends left with probability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</a:p>
          <a:p>
            <a:pPr lvl="1"/>
            <a:r>
              <a:rPr lang="is-IS" dirty="0" smtClean="0"/>
              <a:t>Kicker indifferent when</a:t>
            </a:r>
          </a:p>
          <a:p>
            <a:pPr lvl="2"/>
            <a:r>
              <a:rPr lang="is-IS" dirty="0" smtClean="0"/>
              <a:t>(0.58)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(q)</a:t>
            </a:r>
            <a:r>
              <a:rPr lang="is-IS" dirty="0" smtClean="0"/>
              <a:t> + (0.95)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(1-q)</a:t>
            </a:r>
            <a:r>
              <a:rPr lang="is-IS" dirty="0" smtClean="0"/>
              <a:t> = (0.93)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q)</a:t>
            </a:r>
            <a:r>
              <a:rPr lang="is-IS" dirty="0" smtClean="0"/>
              <a:t> + (0.70)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(1-q)</a:t>
            </a:r>
          </a:p>
          <a:p>
            <a:pPr lvl="1"/>
            <a:r>
              <a:rPr lang="is-IS" dirty="0" smtClean="0"/>
              <a:t>Get </a:t>
            </a:r>
            <a:r>
              <a:rPr lang="is-I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 </a:t>
            </a:r>
            <a:r>
              <a:rPr lang="is-IS" dirty="0" smtClean="0"/>
              <a:t>=0.42. Similarly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is-IS" dirty="0" smtClean="0"/>
              <a:t>=0.39</a:t>
            </a:r>
          </a:p>
          <a:p>
            <a:pPr lvl="1"/>
            <a:r>
              <a:rPr lang="is-IS" dirty="0" smtClean="0"/>
              <a:t>True values from data?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is-IS" dirty="0" smtClean="0"/>
              <a:t>=0.42 , </a:t>
            </a:r>
            <a:r>
              <a:rPr lang="is-I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is-IS" dirty="0" smtClean="0"/>
              <a:t>=0.40 !!</a:t>
            </a:r>
          </a:p>
          <a:p>
            <a:pPr lvl="2"/>
            <a:r>
              <a:rPr lang="is-IS" dirty="0" smtClean="0"/>
              <a:t>The theory predicts reality very well</a:t>
            </a:r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922481"/>
              </p:ext>
            </p:extLst>
          </p:nvPr>
        </p:nvGraphicFramePr>
        <p:xfrm>
          <a:off x="1259632" y="2204864"/>
          <a:ext cx="5256584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113"/>
                <a:gridCol w="2044227"/>
                <a:gridCol w="2190244"/>
              </a:tblGrid>
              <a:tr h="599206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baseline="0" dirty="0" smtClean="0"/>
                        <a:t>Defend left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Defend</a:t>
                      </a:r>
                      <a:r>
                        <a:rPr lang="is-IS" sz="2400" baseline="0" dirty="0" smtClean="0"/>
                        <a:t> right</a:t>
                      </a:r>
                      <a:endParaRPr lang="is-IS" sz="2400" dirty="0"/>
                    </a:p>
                  </a:txBody>
                  <a:tcPr/>
                </a:tc>
              </a:tr>
              <a:tr h="564493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Left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0.58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-0.58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0.95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-0.95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4493"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/>
                        <a:t>Right</a:t>
                      </a:r>
                      <a:endParaRPr lang="is-I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0.93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-0.93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rgbClr val="00B050"/>
                          </a:solidFill>
                        </a:rPr>
                        <a:t>0.70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dirty="0" smtClean="0">
                          <a:solidFill>
                            <a:srgbClr val="FF0000"/>
                          </a:solidFill>
                        </a:rPr>
                        <a:t>-0.70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Evolutionary Game </a:t>
            </a:r>
            <a:r>
              <a:rPr lang="is-IS" dirty="0"/>
              <a:t>T</a:t>
            </a:r>
            <a:r>
              <a:rPr lang="is-IS" dirty="0" smtClean="0"/>
              <a:t>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</a:t>
            </a:r>
            <a:r>
              <a:rPr lang="en-US" dirty="0"/>
              <a:t>theory continues to apply even if no individual is overtly reasoning or making explicit </a:t>
            </a:r>
            <a:r>
              <a:rPr lang="en-US" dirty="0" smtClean="0"/>
              <a:t>decisions</a:t>
            </a:r>
          </a:p>
          <a:p>
            <a:r>
              <a:rPr lang="en-US" b="1" dirty="0" smtClean="0"/>
              <a:t>Natural selection</a:t>
            </a:r>
          </a:p>
          <a:p>
            <a:pPr lvl="1"/>
            <a:r>
              <a:rPr lang="is-IS" dirty="0"/>
              <a:t>More fit organisms will produce more offspring</a:t>
            </a:r>
          </a:p>
          <a:p>
            <a:pPr lvl="1"/>
            <a:r>
              <a:rPr lang="is-IS" dirty="0"/>
              <a:t>This causes genes that provide greater fitness to increase their representation in the </a:t>
            </a:r>
            <a:r>
              <a:rPr lang="is-IS" dirty="0" smtClean="0"/>
              <a:t>population</a:t>
            </a:r>
          </a:p>
          <a:p>
            <a:r>
              <a:rPr lang="is-IS" dirty="0" smtClean="0"/>
              <a:t>But how do we measure „fitness“?</a:t>
            </a:r>
          </a:p>
        </p:txBody>
      </p:sp>
    </p:spTree>
    <p:extLst>
      <p:ext uri="{BB962C8B-B14F-4D97-AF65-F5344CB8AC3E}">
        <p14:creationId xmlns:p14="http://schemas.microsoft.com/office/powerpoint/2010/main" val="22412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Evolutionary Game </a:t>
            </a:r>
            <a:r>
              <a:rPr lang="is-IS" dirty="0"/>
              <a:t>T</a:t>
            </a:r>
            <a:r>
              <a:rPr lang="is-IS" dirty="0" smtClean="0"/>
              <a:t>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Key insight</a:t>
            </a:r>
          </a:p>
          <a:p>
            <a:pPr lvl="1"/>
            <a:r>
              <a:rPr lang="is-IS" dirty="0" smtClean="0"/>
              <a:t>Many behaviors involve the </a:t>
            </a:r>
            <a:r>
              <a:rPr lang="is-IS" i="1" dirty="0" smtClean="0"/>
              <a:t>interaction </a:t>
            </a:r>
            <a:r>
              <a:rPr lang="is-IS" dirty="0" smtClean="0"/>
              <a:t>of multiple organisms in a population</a:t>
            </a:r>
          </a:p>
          <a:p>
            <a:pPr lvl="1"/>
            <a:r>
              <a:rPr lang="is-IS" dirty="0" smtClean="0"/>
              <a:t>The success of an organism depends on how its behavior interacts with that of others</a:t>
            </a:r>
          </a:p>
          <a:p>
            <a:pPr lvl="2"/>
            <a:r>
              <a:rPr lang="is-IS" dirty="0" smtClean="0"/>
              <a:t>Can‘t measure fitness of an individual organism</a:t>
            </a:r>
          </a:p>
          <a:p>
            <a:pPr lvl="1"/>
            <a:r>
              <a:rPr lang="is-IS" dirty="0" smtClean="0"/>
              <a:t>So fitness must be evaluated in the context of the full population in which it lives</a:t>
            </a:r>
          </a:p>
          <a:p>
            <a:r>
              <a:rPr lang="is-IS" dirty="0" smtClean="0"/>
              <a:t>Analogous to game theory</a:t>
            </a:r>
          </a:p>
          <a:p>
            <a:pPr lvl="1"/>
            <a:r>
              <a:rPr lang="is-IS" dirty="0" smtClean="0"/>
              <a:t>Organisms‘s genetically determined characteristics and behavior </a:t>
            </a:r>
            <a:r>
              <a:rPr lang="is-IS" dirty="0" smtClean="0">
                <a:solidFill>
                  <a:srgbClr val="FF0000"/>
                </a:solidFill>
              </a:rPr>
              <a:t>= Strategy</a:t>
            </a:r>
          </a:p>
          <a:p>
            <a:pPr lvl="1"/>
            <a:r>
              <a:rPr lang="is-IS" dirty="0" smtClean="0"/>
              <a:t>Fitness </a:t>
            </a:r>
            <a:r>
              <a:rPr lang="is-IS" dirty="0" smtClean="0">
                <a:solidFill>
                  <a:srgbClr val="FF0000"/>
                </a:solidFill>
              </a:rPr>
              <a:t>= Payoff</a:t>
            </a:r>
          </a:p>
          <a:p>
            <a:pPr lvl="1"/>
            <a:r>
              <a:rPr lang="is-IS" dirty="0" smtClean="0"/>
              <a:t>Payoff depends on strategies of organisms with which it interacts </a:t>
            </a:r>
            <a:r>
              <a:rPr lang="is-IS" dirty="0" smtClean="0">
                <a:solidFill>
                  <a:srgbClr val="FF0000"/>
                </a:solidFill>
              </a:rPr>
              <a:t>= Game matrix</a:t>
            </a:r>
            <a:endParaRPr lang="is-I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Evolutionary Game </a:t>
            </a:r>
            <a:r>
              <a:rPr lang="is-IS" dirty="0"/>
              <a:t>T</a:t>
            </a:r>
            <a:r>
              <a:rPr lang="is-IS" dirty="0" smtClean="0"/>
              <a:t>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What happens at equilibrium?</a:t>
            </a:r>
          </a:p>
          <a:p>
            <a:pPr lvl="1"/>
            <a:r>
              <a:rPr lang="is-IS" dirty="0" smtClean="0"/>
              <a:t>Nash equilibrium doesn‘t make sense since no individual is changing their strategy</a:t>
            </a:r>
          </a:p>
          <a:p>
            <a:pPr lvl="1"/>
            <a:endParaRPr lang="is-IS" dirty="0" smtClean="0"/>
          </a:p>
          <a:p>
            <a:r>
              <a:rPr lang="is-IS" b="1" dirty="0" smtClean="0"/>
              <a:t>Evolutionarily stable strategy</a:t>
            </a:r>
          </a:p>
          <a:p>
            <a:pPr lvl="1"/>
            <a:r>
              <a:rPr lang="is-IS" dirty="0"/>
              <a:t>A strategy is </a:t>
            </a:r>
            <a:r>
              <a:rPr lang="is-IS" i="1" dirty="0">
                <a:solidFill>
                  <a:srgbClr val="7030A0"/>
                </a:solidFill>
              </a:rPr>
              <a:t>evolutionarily stable</a:t>
            </a:r>
            <a:r>
              <a:rPr lang="is-IS" dirty="0"/>
              <a:t> if everyone uses it, and any small group of invaders with a different strategy will die off over multiple </a:t>
            </a:r>
            <a:r>
              <a:rPr lang="is-IS" dirty="0" smtClean="0"/>
              <a:t>generations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568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4447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Evolutionary Game Theory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 fontScale="92500" lnSpcReduction="20000"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r>
              <a:rPr lang="is-IS" b="1" dirty="0" smtClean="0"/>
              <a:t>Theorem</a:t>
            </a:r>
          </a:p>
          <a:p>
            <a:pPr lvl="1"/>
            <a:r>
              <a:rPr lang="is-IS" dirty="0" smtClean="0"/>
              <a:t>Strategy S in a two-player, two-strategy symmetric game is evolutionarily stable when either </a:t>
            </a:r>
            <a:r>
              <a:rPr lang="is-IS" dirty="0" smtClean="0">
                <a:solidFill>
                  <a:srgbClr val="00B050"/>
                </a:solidFill>
              </a:rPr>
              <a:t>(</a:t>
            </a:r>
            <a:r>
              <a:rPr lang="is-IS" dirty="0">
                <a:solidFill>
                  <a:srgbClr val="00B050"/>
                </a:solidFill>
              </a:rPr>
              <a:t>i)</a:t>
            </a:r>
            <a:r>
              <a:rPr lang="is-IS" dirty="0"/>
              <a:t> </a:t>
            </a:r>
            <a:r>
              <a:rPr lang="is-IS" i="1" dirty="0"/>
              <a:t>a</a:t>
            </a:r>
            <a:r>
              <a:rPr lang="is-IS" dirty="0"/>
              <a:t> &gt; </a:t>
            </a:r>
            <a:r>
              <a:rPr lang="is-IS" i="1" dirty="0"/>
              <a:t>c</a:t>
            </a:r>
            <a:r>
              <a:rPr lang="is-IS" dirty="0"/>
              <a:t> or </a:t>
            </a:r>
            <a:r>
              <a:rPr lang="is-IS" dirty="0">
                <a:solidFill>
                  <a:srgbClr val="00B050"/>
                </a:solidFill>
              </a:rPr>
              <a:t>(ii)</a:t>
            </a:r>
            <a:r>
              <a:rPr lang="is-IS" dirty="0"/>
              <a:t> </a:t>
            </a:r>
            <a:r>
              <a:rPr lang="is-IS" i="1" dirty="0"/>
              <a:t>a = c</a:t>
            </a:r>
            <a:r>
              <a:rPr lang="is-IS" dirty="0"/>
              <a:t> and </a:t>
            </a:r>
            <a:r>
              <a:rPr lang="is-IS" i="1" dirty="0"/>
              <a:t>b</a:t>
            </a:r>
            <a:r>
              <a:rPr lang="is-IS" dirty="0"/>
              <a:t> &gt; </a:t>
            </a:r>
            <a:r>
              <a:rPr lang="is-IS" i="1" dirty="0" smtClean="0"/>
              <a:t>d</a:t>
            </a:r>
          </a:p>
          <a:p>
            <a:r>
              <a:rPr lang="is-IS" b="1" dirty="0" smtClean="0"/>
              <a:t>Theorem</a:t>
            </a:r>
          </a:p>
          <a:p>
            <a:pPr lvl="1"/>
            <a:r>
              <a:rPr lang="is-IS" dirty="0" smtClean="0"/>
              <a:t>If </a:t>
            </a:r>
            <a:r>
              <a:rPr lang="is-IS" dirty="0"/>
              <a:t>strategy S is evolutionarily stable, then (S,S) is a Nash </a:t>
            </a:r>
            <a:r>
              <a:rPr lang="is-IS" dirty="0" smtClean="0"/>
              <a:t>equilibrium.</a:t>
            </a:r>
          </a:p>
          <a:p>
            <a:pPr lvl="1"/>
            <a:r>
              <a:rPr lang="is-IS" dirty="0"/>
              <a:t>If (S,S) is a </a:t>
            </a:r>
            <a:r>
              <a:rPr lang="is-IS" i="1" u="sng" dirty="0"/>
              <a:t>strict</a:t>
            </a:r>
            <a:r>
              <a:rPr lang="is-IS" dirty="0"/>
              <a:t> Nash equilibrium, then strategy S is evolutionarily </a:t>
            </a:r>
            <a:r>
              <a:rPr lang="is-IS" dirty="0" smtClean="0"/>
              <a:t>stable.</a:t>
            </a:r>
            <a:endParaRPr lang="is-IS" dirty="0"/>
          </a:p>
          <a:p>
            <a:endParaRPr lang="is-IS" dirty="0" smtClean="0"/>
          </a:p>
          <a:p>
            <a:pPr lvl="2"/>
            <a:endParaRPr lang="is-IS" dirty="0" smtClean="0"/>
          </a:p>
          <a:p>
            <a:endParaRPr lang="is-I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415388"/>
              </p:ext>
            </p:extLst>
          </p:nvPr>
        </p:nvGraphicFramePr>
        <p:xfrm>
          <a:off x="3923928" y="1340768"/>
          <a:ext cx="4968553" cy="15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1"/>
                <a:gridCol w="1769882"/>
                <a:gridCol w="1830520"/>
              </a:tblGrid>
              <a:tr h="550024">
                <a:tc>
                  <a:txBody>
                    <a:bodyPr/>
                    <a:lstStyle/>
                    <a:p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baseline="0" dirty="0" smtClean="0"/>
                        <a:t>S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/>
                        <a:t>T</a:t>
                      </a:r>
                      <a:endParaRPr lang="is-IS" sz="2800" dirty="0"/>
                    </a:p>
                  </a:txBody>
                  <a:tcPr/>
                </a:tc>
              </a:tr>
              <a:tr h="495022">
                <a:tc>
                  <a:txBody>
                    <a:bodyPr/>
                    <a:lstStyle/>
                    <a:p>
                      <a:pPr algn="r"/>
                      <a:r>
                        <a:rPr lang="is-IS" sz="2800" dirty="0" smtClean="0"/>
                        <a:t>S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i="1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i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is-IS" sz="2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i="1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i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0477">
                <a:tc>
                  <a:txBody>
                    <a:bodyPr/>
                    <a:lstStyle/>
                    <a:p>
                      <a:pPr algn="r"/>
                      <a:r>
                        <a:rPr lang="is-IS" sz="2800" dirty="0" smtClean="0"/>
                        <a:t>T</a:t>
                      </a:r>
                      <a:endParaRPr lang="is-I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i="1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i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i="1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is-IS" sz="2800" dirty="0" smtClean="0"/>
                        <a:t>, </a:t>
                      </a:r>
                      <a:r>
                        <a:rPr lang="is-IS" sz="2800" i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is-I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980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Organism 2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Organism 1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44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Routing Games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Players (drivers) commuting from some node </a:t>
            </a:r>
            <a:r>
              <a:rPr lang="is-IS" i="1" dirty="0" smtClean="0"/>
              <a:t>s</a:t>
            </a:r>
            <a:r>
              <a:rPr lang="is-IS" dirty="0" smtClean="0"/>
              <a:t> to </a:t>
            </a:r>
            <a:r>
              <a:rPr lang="is-IS" i="1" dirty="0" smtClean="0"/>
              <a:t>t</a:t>
            </a:r>
          </a:p>
          <a:p>
            <a:r>
              <a:rPr lang="is-IS" dirty="0" smtClean="0"/>
              <a:t>All </a:t>
            </a:r>
            <a:r>
              <a:rPr lang="is-IS" dirty="0"/>
              <a:t>players </a:t>
            </a:r>
            <a:r>
              <a:rPr lang="is-IS" dirty="0" smtClean="0"/>
              <a:t>are </a:t>
            </a:r>
            <a:r>
              <a:rPr lang="is-IS" dirty="0"/>
              <a:t>making private decisions about what path to </a:t>
            </a:r>
            <a:r>
              <a:rPr lang="is-IS" dirty="0" smtClean="0"/>
              <a:t>drive to minimize latency</a:t>
            </a:r>
          </a:p>
          <a:p>
            <a:pPr lvl="1"/>
            <a:r>
              <a:rPr lang="is-IS" dirty="0" smtClean="0"/>
              <a:t>Latency of an edge depends on the number of drivers</a:t>
            </a:r>
          </a:p>
          <a:p>
            <a:endParaRPr lang="is-IS" dirty="0" smtClean="0"/>
          </a:p>
          <a:p>
            <a:r>
              <a:rPr lang="is-IS" b="1" dirty="0" smtClean="0"/>
              <a:t>Q:</a:t>
            </a:r>
            <a:r>
              <a:rPr lang="is-IS" dirty="0" smtClean="0"/>
              <a:t> </a:t>
            </a:r>
            <a:r>
              <a:rPr lang="is-IS" i="1" dirty="0" smtClean="0"/>
              <a:t>What happens at equilibrium?</a:t>
            </a:r>
          </a:p>
          <a:p>
            <a:pPr lvl="1"/>
            <a:r>
              <a:rPr lang="is-IS" dirty="0" smtClean="0"/>
              <a:t>Don‘t care how we got into the equilibrium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415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26" y="2521538"/>
            <a:ext cx="5843750" cy="371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Routing Games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Braess‘s Paradox</a:t>
            </a:r>
          </a:p>
          <a:p>
            <a:pPr lvl="1"/>
            <a:r>
              <a:rPr lang="is-IS" dirty="0" smtClean="0"/>
              <a:t>A new road can </a:t>
            </a:r>
            <a:r>
              <a:rPr lang="is-IS" i="1" dirty="0" smtClean="0"/>
              <a:t>hurt </a:t>
            </a:r>
            <a:r>
              <a:rPr lang="is-IS" dirty="0" smtClean="0"/>
              <a:t>performance at equilibrium</a:t>
            </a:r>
          </a:p>
        </p:txBody>
      </p:sp>
      <p:sp>
        <p:nvSpPr>
          <p:cNvPr id="5" name="Freeform 4"/>
          <p:cNvSpPr/>
          <p:nvPr/>
        </p:nvSpPr>
        <p:spPr>
          <a:xfrm>
            <a:off x="2959100" y="3017830"/>
            <a:ext cx="4178300" cy="2705100"/>
          </a:xfrm>
          <a:custGeom>
            <a:avLst/>
            <a:gdLst>
              <a:gd name="connsiteX0" fmla="*/ 0 w 4178300"/>
              <a:gd name="connsiteY0" fmla="*/ 1079500 h 2705100"/>
              <a:gd name="connsiteX1" fmla="*/ 0 w 4178300"/>
              <a:gd name="connsiteY1" fmla="*/ 1079500 h 2705100"/>
              <a:gd name="connsiteX2" fmla="*/ 38100 w 4178300"/>
              <a:gd name="connsiteY2" fmla="*/ 939800 h 2705100"/>
              <a:gd name="connsiteX3" fmla="*/ 88900 w 4178300"/>
              <a:gd name="connsiteY3" fmla="*/ 863600 h 2705100"/>
              <a:gd name="connsiteX4" fmla="*/ 139700 w 4178300"/>
              <a:gd name="connsiteY4" fmla="*/ 762000 h 2705100"/>
              <a:gd name="connsiteX5" fmla="*/ 190500 w 4178300"/>
              <a:gd name="connsiteY5" fmla="*/ 685800 h 2705100"/>
              <a:gd name="connsiteX6" fmla="*/ 266700 w 4178300"/>
              <a:gd name="connsiteY6" fmla="*/ 622300 h 2705100"/>
              <a:gd name="connsiteX7" fmla="*/ 342900 w 4178300"/>
              <a:gd name="connsiteY7" fmla="*/ 571500 h 2705100"/>
              <a:gd name="connsiteX8" fmla="*/ 381000 w 4178300"/>
              <a:gd name="connsiteY8" fmla="*/ 546100 h 2705100"/>
              <a:gd name="connsiteX9" fmla="*/ 419100 w 4178300"/>
              <a:gd name="connsiteY9" fmla="*/ 520700 h 2705100"/>
              <a:gd name="connsiteX10" fmla="*/ 533400 w 4178300"/>
              <a:gd name="connsiteY10" fmla="*/ 457200 h 2705100"/>
              <a:gd name="connsiteX11" fmla="*/ 571500 w 4178300"/>
              <a:gd name="connsiteY11" fmla="*/ 431800 h 2705100"/>
              <a:gd name="connsiteX12" fmla="*/ 647700 w 4178300"/>
              <a:gd name="connsiteY12" fmla="*/ 406400 h 2705100"/>
              <a:gd name="connsiteX13" fmla="*/ 723900 w 4178300"/>
              <a:gd name="connsiteY13" fmla="*/ 368300 h 2705100"/>
              <a:gd name="connsiteX14" fmla="*/ 762000 w 4178300"/>
              <a:gd name="connsiteY14" fmla="*/ 342900 h 2705100"/>
              <a:gd name="connsiteX15" fmla="*/ 812800 w 4178300"/>
              <a:gd name="connsiteY15" fmla="*/ 317500 h 2705100"/>
              <a:gd name="connsiteX16" fmla="*/ 889000 w 4178300"/>
              <a:gd name="connsiteY16" fmla="*/ 266700 h 2705100"/>
              <a:gd name="connsiteX17" fmla="*/ 965200 w 4178300"/>
              <a:gd name="connsiteY17" fmla="*/ 228600 h 2705100"/>
              <a:gd name="connsiteX18" fmla="*/ 1003300 w 4178300"/>
              <a:gd name="connsiteY18" fmla="*/ 215900 h 2705100"/>
              <a:gd name="connsiteX19" fmla="*/ 1117600 w 4178300"/>
              <a:gd name="connsiteY19" fmla="*/ 165100 h 2705100"/>
              <a:gd name="connsiteX20" fmla="*/ 1155700 w 4178300"/>
              <a:gd name="connsiteY20" fmla="*/ 152400 h 2705100"/>
              <a:gd name="connsiteX21" fmla="*/ 1257300 w 4178300"/>
              <a:gd name="connsiteY21" fmla="*/ 88900 h 2705100"/>
              <a:gd name="connsiteX22" fmla="*/ 1308100 w 4178300"/>
              <a:gd name="connsiteY22" fmla="*/ 50800 h 2705100"/>
              <a:gd name="connsiteX23" fmla="*/ 1422400 w 4178300"/>
              <a:gd name="connsiteY23" fmla="*/ 12700 h 2705100"/>
              <a:gd name="connsiteX24" fmla="*/ 1574800 w 4178300"/>
              <a:gd name="connsiteY24" fmla="*/ 0 h 2705100"/>
              <a:gd name="connsiteX25" fmla="*/ 1778000 w 4178300"/>
              <a:gd name="connsiteY25" fmla="*/ 12700 h 2705100"/>
              <a:gd name="connsiteX26" fmla="*/ 1816100 w 4178300"/>
              <a:gd name="connsiteY26" fmla="*/ 50800 h 2705100"/>
              <a:gd name="connsiteX27" fmla="*/ 1892300 w 4178300"/>
              <a:gd name="connsiteY27" fmla="*/ 127000 h 2705100"/>
              <a:gd name="connsiteX28" fmla="*/ 1943100 w 4178300"/>
              <a:gd name="connsiteY28" fmla="*/ 177800 h 2705100"/>
              <a:gd name="connsiteX29" fmla="*/ 2032000 w 4178300"/>
              <a:gd name="connsiteY29" fmla="*/ 304800 h 2705100"/>
              <a:gd name="connsiteX30" fmla="*/ 2057400 w 4178300"/>
              <a:gd name="connsiteY30" fmla="*/ 342900 h 2705100"/>
              <a:gd name="connsiteX31" fmla="*/ 2095500 w 4178300"/>
              <a:gd name="connsiteY31" fmla="*/ 431800 h 2705100"/>
              <a:gd name="connsiteX32" fmla="*/ 2133600 w 4178300"/>
              <a:gd name="connsiteY32" fmla="*/ 482600 h 2705100"/>
              <a:gd name="connsiteX33" fmla="*/ 2171700 w 4178300"/>
              <a:gd name="connsiteY33" fmla="*/ 584200 h 2705100"/>
              <a:gd name="connsiteX34" fmla="*/ 2184400 w 4178300"/>
              <a:gd name="connsiteY34" fmla="*/ 635000 h 2705100"/>
              <a:gd name="connsiteX35" fmla="*/ 2197100 w 4178300"/>
              <a:gd name="connsiteY35" fmla="*/ 673100 h 2705100"/>
              <a:gd name="connsiteX36" fmla="*/ 2209800 w 4178300"/>
              <a:gd name="connsiteY36" fmla="*/ 774700 h 2705100"/>
              <a:gd name="connsiteX37" fmla="*/ 2235200 w 4178300"/>
              <a:gd name="connsiteY37" fmla="*/ 1371600 h 2705100"/>
              <a:gd name="connsiteX38" fmla="*/ 2247900 w 4178300"/>
              <a:gd name="connsiteY38" fmla="*/ 1435100 h 2705100"/>
              <a:gd name="connsiteX39" fmla="*/ 2235200 w 4178300"/>
              <a:gd name="connsiteY39" fmla="*/ 1625600 h 2705100"/>
              <a:gd name="connsiteX40" fmla="*/ 2222500 w 4178300"/>
              <a:gd name="connsiteY40" fmla="*/ 1714500 h 2705100"/>
              <a:gd name="connsiteX41" fmla="*/ 2209800 w 4178300"/>
              <a:gd name="connsiteY41" fmla="*/ 1905000 h 2705100"/>
              <a:gd name="connsiteX42" fmla="*/ 2184400 w 4178300"/>
              <a:gd name="connsiteY42" fmla="*/ 2019300 h 2705100"/>
              <a:gd name="connsiteX43" fmla="*/ 2171700 w 4178300"/>
              <a:gd name="connsiteY43" fmla="*/ 2082800 h 2705100"/>
              <a:gd name="connsiteX44" fmla="*/ 2159000 w 4178300"/>
              <a:gd name="connsiteY44" fmla="*/ 2120900 h 2705100"/>
              <a:gd name="connsiteX45" fmla="*/ 2146300 w 4178300"/>
              <a:gd name="connsiteY45" fmla="*/ 2171700 h 2705100"/>
              <a:gd name="connsiteX46" fmla="*/ 2120900 w 4178300"/>
              <a:gd name="connsiteY46" fmla="*/ 2247900 h 2705100"/>
              <a:gd name="connsiteX47" fmla="*/ 2095500 w 4178300"/>
              <a:gd name="connsiteY47" fmla="*/ 2349500 h 2705100"/>
              <a:gd name="connsiteX48" fmla="*/ 2070100 w 4178300"/>
              <a:gd name="connsiteY48" fmla="*/ 2387600 h 2705100"/>
              <a:gd name="connsiteX49" fmla="*/ 2032000 w 4178300"/>
              <a:gd name="connsiteY49" fmla="*/ 2527300 h 2705100"/>
              <a:gd name="connsiteX50" fmla="*/ 2044700 w 4178300"/>
              <a:gd name="connsiteY50" fmla="*/ 2616200 h 2705100"/>
              <a:gd name="connsiteX51" fmla="*/ 2108200 w 4178300"/>
              <a:gd name="connsiteY51" fmla="*/ 2654300 h 2705100"/>
              <a:gd name="connsiteX52" fmla="*/ 2197100 w 4178300"/>
              <a:gd name="connsiteY52" fmla="*/ 2679700 h 2705100"/>
              <a:gd name="connsiteX53" fmla="*/ 2286000 w 4178300"/>
              <a:gd name="connsiteY53" fmla="*/ 2705100 h 2705100"/>
              <a:gd name="connsiteX54" fmla="*/ 2501900 w 4178300"/>
              <a:gd name="connsiteY54" fmla="*/ 2679700 h 2705100"/>
              <a:gd name="connsiteX55" fmla="*/ 2552700 w 4178300"/>
              <a:gd name="connsiteY55" fmla="*/ 2654300 h 2705100"/>
              <a:gd name="connsiteX56" fmla="*/ 2590800 w 4178300"/>
              <a:gd name="connsiteY56" fmla="*/ 2641600 h 2705100"/>
              <a:gd name="connsiteX57" fmla="*/ 2692400 w 4178300"/>
              <a:gd name="connsiteY57" fmla="*/ 2590800 h 2705100"/>
              <a:gd name="connsiteX58" fmla="*/ 2794000 w 4178300"/>
              <a:gd name="connsiteY58" fmla="*/ 2501900 h 2705100"/>
              <a:gd name="connsiteX59" fmla="*/ 2857500 w 4178300"/>
              <a:gd name="connsiteY59" fmla="*/ 2451100 h 2705100"/>
              <a:gd name="connsiteX60" fmla="*/ 2895600 w 4178300"/>
              <a:gd name="connsiteY60" fmla="*/ 2438400 h 2705100"/>
              <a:gd name="connsiteX61" fmla="*/ 2933700 w 4178300"/>
              <a:gd name="connsiteY61" fmla="*/ 2413000 h 2705100"/>
              <a:gd name="connsiteX62" fmla="*/ 2984500 w 4178300"/>
              <a:gd name="connsiteY62" fmla="*/ 2387600 h 2705100"/>
              <a:gd name="connsiteX63" fmla="*/ 3035300 w 4178300"/>
              <a:gd name="connsiteY63" fmla="*/ 2349500 h 2705100"/>
              <a:gd name="connsiteX64" fmla="*/ 3086100 w 4178300"/>
              <a:gd name="connsiteY64" fmla="*/ 2336800 h 2705100"/>
              <a:gd name="connsiteX65" fmla="*/ 3263900 w 4178300"/>
              <a:gd name="connsiteY65" fmla="*/ 2260600 h 2705100"/>
              <a:gd name="connsiteX66" fmla="*/ 3594100 w 4178300"/>
              <a:gd name="connsiteY66" fmla="*/ 2247900 h 2705100"/>
              <a:gd name="connsiteX67" fmla="*/ 3644900 w 4178300"/>
              <a:gd name="connsiteY67" fmla="*/ 2209800 h 2705100"/>
              <a:gd name="connsiteX68" fmla="*/ 3733800 w 4178300"/>
              <a:gd name="connsiteY68" fmla="*/ 2184400 h 2705100"/>
              <a:gd name="connsiteX69" fmla="*/ 3835400 w 4178300"/>
              <a:gd name="connsiteY69" fmla="*/ 2146300 h 2705100"/>
              <a:gd name="connsiteX70" fmla="*/ 3873500 w 4178300"/>
              <a:gd name="connsiteY70" fmla="*/ 2120900 h 2705100"/>
              <a:gd name="connsiteX71" fmla="*/ 3937000 w 4178300"/>
              <a:gd name="connsiteY71" fmla="*/ 2032000 h 2705100"/>
              <a:gd name="connsiteX72" fmla="*/ 4013200 w 4178300"/>
              <a:gd name="connsiteY72" fmla="*/ 1981200 h 2705100"/>
              <a:gd name="connsiteX73" fmla="*/ 4076700 w 4178300"/>
              <a:gd name="connsiteY73" fmla="*/ 1905000 h 2705100"/>
              <a:gd name="connsiteX74" fmla="*/ 4178300 w 4178300"/>
              <a:gd name="connsiteY74" fmla="*/ 1828800 h 2705100"/>
              <a:gd name="connsiteX75" fmla="*/ 4178300 w 4178300"/>
              <a:gd name="connsiteY75" fmla="*/ 18415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178300" h="2705100">
                <a:moveTo>
                  <a:pt x="0" y="1079500"/>
                </a:moveTo>
                <a:lnTo>
                  <a:pt x="0" y="1079500"/>
                </a:lnTo>
                <a:cubicBezTo>
                  <a:pt x="12700" y="1032933"/>
                  <a:pt x="19722" y="984432"/>
                  <a:pt x="38100" y="939800"/>
                </a:cubicBezTo>
                <a:cubicBezTo>
                  <a:pt x="49723" y="911572"/>
                  <a:pt x="75248" y="890904"/>
                  <a:pt x="88900" y="863600"/>
                </a:cubicBezTo>
                <a:cubicBezTo>
                  <a:pt x="105833" y="829733"/>
                  <a:pt x="118697" y="793505"/>
                  <a:pt x="139700" y="762000"/>
                </a:cubicBezTo>
                <a:cubicBezTo>
                  <a:pt x="156633" y="736600"/>
                  <a:pt x="165100" y="702733"/>
                  <a:pt x="190500" y="685800"/>
                </a:cubicBezTo>
                <a:cubicBezTo>
                  <a:pt x="326646" y="595036"/>
                  <a:pt x="120021" y="736383"/>
                  <a:pt x="266700" y="622300"/>
                </a:cubicBezTo>
                <a:cubicBezTo>
                  <a:pt x="290797" y="603558"/>
                  <a:pt x="317500" y="588433"/>
                  <a:pt x="342900" y="571500"/>
                </a:cubicBezTo>
                <a:lnTo>
                  <a:pt x="381000" y="546100"/>
                </a:lnTo>
                <a:cubicBezTo>
                  <a:pt x="393700" y="537633"/>
                  <a:pt x="406157" y="528790"/>
                  <a:pt x="419100" y="520700"/>
                </a:cubicBezTo>
                <a:cubicBezTo>
                  <a:pt x="588321" y="414937"/>
                  <a:pt x="391889" y="538064"/>
                  <a:pt x="533400" y="457200"/>
                </a:cubicBezTo>
                <a:cubicBezTo>
                  <a:pt x="546652" y="449627"/>
                  <a:pt x="557552" y="437999"/>
                  <a:pt x="571500" y="431800"/>
                </a:cubicBezTo>
                <a:cubicBezTo>
                  <a:pt x="595966" y="420926"/>
                  <a:pt x="625423" y="421252"/>
                  <a:pt x="647700" y="406400"/>
                </a:cubicBezTo>
                <a:cubicBezTo>
                  <a:pt x="756889" y="333607"/>
                  <a:pt x="618740" y="420880"/>
                  <a:pt x="723900" y="368300"/>
                </a:cubicBezTo>
                <a:cubicBezTo>
                  <a:pt x="737552" y="361474"/>
                  <a:pt x="748748" y="350473"/>
                  <a:pt x="762000" y="342900"/>
                </a:cubicBezTo>
                <a:cubicBezTo>
                  <a:pt x="778438" y="333507"/>
                  <a:pt x="796566" y="327240"/>
                  <a:pt x="812800" y="317500"/>
                </a:cubicBezTo>
                <a:cubicBezTo>
                  <a:pt x="838977" y="301794"/>
                  <a:pt x="860040" y="276353"/>
                  <a:pt x="889000" y="266700"/>
                </a:cubicBezTo>
                <a:cubicBezTo>
                  <a:pt x="984765" y="234778"/>
                  <a:pt x="866723" y="277839"/>
                  <a:pt x="965200" y="228600"/>
                </a:cubicBezTo>
                <a:cubicBezTo>
                  <a:pt x="977174" y="222613"/>
                  <a:pt x="991326" y="221887"/>
                  <a:pt x="1003300" y="215900"/>
                </a:cubicBezTo>
                <a:cubicBezTo>
                  <a:pt x="1124055" y="155523"/>
                  <a:pt x="921011" y="230630"/>
                  <a:pt x="1117600" y="165100"/>
                </a:cubicBezTo>
                <a:lnTo>
                  <a:pt x="1155700" y="152400"/>
                </a:lnTo>
                <a:cubicBezTo>
                  <a:pt x="1299608" y="44469"/>
                  <a:pt x="1117836" y="176065"/>
                  <a:pt x="1257300" y="88900"/>
                </a:cubicBezTo>
                <a:cubicBezTo>
                  <a:pt x="1275249" y="77682"/>
                  <a:pt x="1289597" y="61079"/>
                  <a:pt x="1308100" y="50800"/>
                </a:cubicBezTo>
                <a:cubicBezTo>
                  <a:pt x="1331360" y="37878"/>
                  <a:pt x="1392701" y="16412"/>
                  <a:pt x="1422400" y="12700"/>
                </a:cubicBezTo>
                <a:cubicBezTo>
                  <a:pt x="1472982" y="6377"/>
                  <a:pt x="1524000" y="4233"/>
                  <a:pt x="1574800" y="0"/>
                </a:cubicBezTo>
                <a:cubicBezTo>
                  <a:pt x="1642533" y="4233"/>
                  <a:pt x="1711590" y="-1281"/>
                  <a:pt x="1778000" y="12700"/>
                </a:cubicBezTo>
                <a:cubicBezTo>
                  <a:pt x="1795575" y="16400"/>
                  <a:pt x="1802302" y="39302"/>
                  <a:pt x="1816100" y="50800"/>
                </a:cubicBezTo>
                <a:cubicBezTo>
                  <a:pt x="1922782" y="139701"/>
                  <a:pt x="1774359" y="-7789"/>
                  <a:pt x="1892300" y="127000"/>
                </a:cubicBezTo>
                <a:cubicBezTo>
                  <a:pt x="1908069" y="145022"/>
                  <a:pt x="1927331" y="159778"/>
                  <a:pt x="1943100" y="177800"/>
                </a:cubicBezTo>
                <a:cubicBezTo>
                  <a:pt x="1969428" y="207889"/>
                  <a:pt x="2012853" y="276080"/>
                  <a:pt x="2032000" y="304800"/>
                </a:cubicBezTo>
                <a:cubicBezTo>
                  <a:pt x="2040467" y="317500"/>
                  <a:pt x="2052573" y="328420"/>
                  <a:pt x="2057400" y="342900"/>
                </a:cubicBezTo>
                <a:cubicBezTo>
                  <a:pt x="2069746" y="379937"/>
                  <a:pt x="2073081" y="395929"/>
                  <a:pt x="2095500" y="431800"/>
                </a:cubicBezTo>
                <a:cubicBezTo>
                  <a:pt x="2106718" y="449749"/>
                  <a:pt x="2120900" y="465667"/>
                  <a:pt x="2133600" y="482600"/>
                </a:cubicBezTo>
                <a:cubicBezTo>
                  <a:pt x="2166199" y="612995"/>
                  <a:pt x="2121891" y="451376"/>
                  <a:pt x="2171700" y="584200"/>
                </a:cubicBezTo>
                <a:cubicBezTo>
                  <a:pt x="2177829" y="600543"/>
                  <a:pt x="2179605" y="618217"/>
                  <a:pt x="2184400" y="635000"/>
                </a:cubicBezTo>
                <a:cubicBezTo>
                  <a:pt x="2188078" y="647872"/>
                  <a:pt x="2192867" y="660400"/>
                  <a:pt x="2197100" y="673100"/>
                </a:cubicBezTo>
                <a:cubicBezTo>
                  <a:pt x="2201333" y="706967"/>
                  <a:pt x="2208285" y="740603"/>
                  <a:pt x="2209800" y="774700"/>
                </a:cubicBezTo>
                <a:cubicBezTo>
                  <a:pt x="2219671" y="996801"/>
                  <a:pt x="2207989" y="1167517"/>
                  <a:pt x="2235200" y="1371600"/>
                </a:cubicBezTo>
                <a:cubicBezTo>
                  <a:pt x="2238053" y="1392996"/>
                  <a:pt x="2243667" y="1413933"/>
                  <a:pt x="2247900" y="1435100"/>
                </a:cubicBezTo>
                <a:cubicBezTo>
                  <a:pt x="2243667" y="1498600"/>
                  <a:pt x="2240962" y="1562220"/>
                  <a:pt x="2235200" y="1625600"/>
                </a:cubicBezTo>
                <a:cubicBezTo>
                  <a:pt x="2232490" y="1655411"/>
                  <a:pt x="2225210" y="1684689"/>
                  <a:pt x="2222500" y="1714500"/>
                </a:cubicBezTo>
                <a:cubicBezTo>
                  <a:pt x="2216738" y="1777880"/>
                  <a:pt x="2216133" y="1841675"/>
                  <a:pt x="2209800" y="1905000"/>
                </a:cubicBezTo>
                <a:cubicBezTo>
                  <a:pt x="2206318" y="1939821"/>
                  <a:pt x="2192114" y="1984588"/>
                  <a:pt x="2184400" y="2019300"/>
                </a:cubicBezTo>
                <a:cubicBezTo>
                  <a:pt x="2179717" y="2040372"/>
                  <a:pt x="2176935" y="2061859"/>
                  <a:pt x="2171700" y="2082800"/>
                </a:cubicBezTo>
                <a:cubicBezTo>
                  <a:pt x="2168453" y="2095787"/>
                  <a:pt x="2162678" y="2108028"/>
                  <a:pt x="2159000" y="2120900"/>
                </a:cubicBezTo>
                <a:cubicBezTo>
                  <a:pt x="2154205" y="2137683"/>
                  <a:pt x="2151316" y="2154982"/>
                  <a:pt x="2146300" y="2171700"/>
                </a:cubicBezTo>
                <a:cubicBezTo>
                  <a:pt x="2138607" y="2197345"/>
                  <a:pt x="2126151" y="2221646"/>
                  <a:pt x="2120900" y="2247900"/>
                </a:cubicBezTo>
                <a:cubicBezTo>
                  <a:pt x="2116070" y="2272052"/>
                  <a:pt x="2108517" y="2323465"/>
                  <a:pt x="2095500" y="2349500"/>
                </a:cubicBezTo>
                <a:cubicBezTo>
                  <a:pt x="2088674" y="2363152"/>
                  <a:pt x="2076299" y="2373652"/>
                  <a:pt x="2070100" y="2387600"/>
                </a:cubicBezTo>
                <a:cubicBezTo>
                  <a:pt x="2046663" y="2440334"/>
                  <a:pt x="2042865" y="2472975"/>
                  <a:pt x="2032000" y="2527300"/>
                </a:cubicBezTo>
                <a:cubicBezTo>
                  <a:pt x="2036233" y="2556933"/>
                  <a:pt x="2029299" y="2590532"/>
                  <a:pt x="2044700" y="2616200"/>
                </a:cubicBezTo>
                <a:cubicBezTo>
                  <a:pt x="2057400" y="2637367"/>
                  <a:pt x="2086122" y="2643261"/>
                  <a:pt x="2108200" y="2654300"/>
                </a:cubicBezTo>
                <a:cubicBezTo>
                  <a:pt x="2128500" y="2664450"/>
                  <a:pt x="2178111" y="2674275"/>
                  <a:pt x="2197100" y="2679700"/>
                </a:cubicBezTo>
                <a:cubicBezTo>
                  <a:pt x="2324637" y="2716139"/>
                  <a:pt x="2127191" y="2665398"/>
                  <a:pt x="2286000" y="2705100"/>
                </a:cubicBezTo>
                <a:cubicBezTo>
                  <a:pt x="2309704" y="2702945"/>
                  <a:pt x="2457580" y="2692996"/>
                  <a:pt x="2501900" y="2679700"/>
                </a:cubicBezTo>
                <a:cubicBezTo>
                  <a:pt x="2520034" y="2674260"/>
                  <a:pt x="2535299" y="2661758"/>
                  <a:pt x="2552700" y="2654300"/>
                </a:cubicBezTo>
                <a:cubicBezTo>
                  <a:pt x="2565005" y="2649027"/>
                  <a:pt x="2578613" y="2647140"/>
                  <a:pt x="2590800" y="2641600"/>
                </a:cubicBezTo>
                <a:cubicBezTo>
                  <a:pt x="2625270" y="2625932"/>
                  <a:pt x="2692400" y="2590800"/>
                  <a:pt x="2692400" y="2590800"/>
                </a:cubicBezTo>
                <a:cubicBezTo>
                  <a:pt x="2743200" y="2514600"/>
                  <a:pt x="2688167" y="2586567"/>
                  <a:pt x="2794000" y="2501900"/>
                </a:cubicBezTo>
                <a:cubicBezTo>
                  <a:pt x="2815167" y="2484967"/>
                  <a:pt x="2834514" y="2465466"/>
                  <a:pt x="2857500" y="2451100"/>
                </a:cubicBezTo>
                <a:cubicBezTo>
                  <a:pt x="2868852" y="2444005"/>
                  <a:pt x="2883626" y="2444387"/>
                  <a:pt x="2895600" y="2438400"/>
                </a:cubicBezTo>
                <a:cubicBezTo>
                  <a:pt x="2909252" y="2431574"/>
                  <a:pt x="2920448" y="2420573"/>
                  <a:pt x="2933700" y="2413000"/>
                </a:cubicBezTo>
                <a:cubicBezTo>
                  <a:pt x="2950138" y="2403607"/>
                  <a:pt x="2968446" y="2397634"/>
                  <a:pt x="2984500" y="2387600"/>
                </a:cubicBezTo>
                <a:cubicBezTo>
                  <a:pt x="3002449" y="2376382"/>
                  <a:pt x="3016368" y="2358966"/>
                  <a:pt x="3035300" y="2349500"/>
                </a:cubicBezTo>
                <a:cubicBezTo>
                  <a:pt x="3050912" y="2341694"/>
                  <a:pt x="3069988" y="2343513"/>
                  <a:pt x="3086100" y="2336800"/>
                </a:cubicBezTo>
                <a:cubicBezTo>
                  <a:pt x="3115685" y="2324473"/>
                  <a:pt x="3219635" y="2262303"/>
                  <a:pt x="3263900" y="2260600"/>
                </a:cubicBezTo>
                <a:lnTo>
                  <a:pt x="3594100" y="2247900"/>
                </a:lnTo>
                <a:cubicBezTo>
                  <a:pt x="3611033" y="2235200"/>
                  <a:pt x="3626522" y="2220302"/>
                  <a:pt x="3644900" y="2209800"/>
                </a:cubicBezTo>
                <a:cubicBezTo>
                  <a:pt x="3660125" y="2201100"/>
                  <a:pt x="3721428" y="2187935"/>
                  <a:pt x="3733800" y="2184400"/>
                </a:cubicBezTo>
                <a:cubicBezTo>
                  <a:pt x="3759447" y="2177072"/>
                  <a:pt x="3817507" y="2155247"/>
                  <a:pt x="3835400" y="2146300"/>
                </a:cubicBezTo>
                <a:cubicBezTo>
                  <a:pt x="3849052" y="2139474"/>
                  <a:pt x="3860800" y="2129367"/>
                  <a:pt x="3873500" y="2120900"/>
                </a:cubicBezTo>
                <a:cubicBezTo>
                  <a:pt x="3885857" y="2102365"/>
                  <a:pt x="3924111" y="2043457"/>
                  <a:pt x="3937000" y="2032000"/>
                </a:cubicBezTo>
                <a:cubicBezTo>
                  <a:pt x="3959816" y="2011719"/>
                  <a:pt x="4013200" y="1981200"/>
                  <a:pt x="4013200" y="1981200"/>
                </a:cubicBezTo>
                <a:cubicBezTo>
                  <a:pt x="4035778" y="1947333"/>
                  <a:pt x="4042851" y="1931327"/>
                  <a:pt x="4076700" y="1905000"/>
                </a:cubicBezTo>
                <a:cubicBezTo>
                  <a:pt x="4205944" y="1804477"/>
                  <a:pt x="4114416" y="1892684"/>
                  <a:pt x="4178300" y="1828800"/>
                </a:cubicBezTo>
                <a:lnTo>
                  <a:pt x="4178300" y="1841500"/>
                </a:lnTo>
              </a:path>
            </a:pathLst>
          </a:custGeom>
          <a:ln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68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Routing Games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Theorem</a:t>
            </a:r>
          </a:p>
          <a:p>
            <a:pPr lvl="1"/>
            <a:r>
              <a:rPr lang="is-IS" dirty="0" smtClean="0"/>
              <a:t>The average latency of traffic at Nash equilibrium is at most 2x the latency of optimal traffic</a:t>
            </a:r>
          </a:p>
          <a:p>
            <a:pPr lvl="2"/>
            <a:r>
              <a:rPr lang="is-IS" dirty="0" smtClean="0"/>
              <a:t>Assumes linear latencies on edges („a</a:t>
            </a:r>
            <a:r>
              <a:rPr lang="is-IS" i="1" dirty="0" smtClean="0"/>
              <a:t>x</a:t>
            </a:r>
            <a:r>
              <a:rPr lang="is-IS" dirty="0" smtClean="0"/>
              <a:t>+b“)</a:t>
            </a:r>
          </a:p>
          <a:p>
            <a:pPr lvl="2"/>
            <a:r>
              <a:rPr lang="is-IS" dirty="0" smtClean="0"/>
              <a:t>A better bound of 1.33x is known.</a:t>
            </a:r>
          </a:p>
          <a:p>
            <a:pPr lvl="1"/>
            <a:r>
              <a:rPr lang="is-IS" dirty="0" smtClean="0"/>
              <a:t>In other words:</a:t>
            </a:r>
          </a:p>
          <a:p>
            <a:pPr lvl="2"/>
            <a:r>
              <a:rPr lang="is-IS" dirty="0"/>
              <a:t>I</a:t>
            </a:r>
            <a:r>
              <a:rPr lang="is-IS" dirty="0" smtClean="0"/>
              <a:t>f people were somehow told what routes they should drive, the average latency would at most 33% better than when everyone selfishly picks a route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4686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Graph Theory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 fontScale="92500" lnSpcReduction="10000"/>
          </a:bodyPr>
          <a:lstStyle/>
          <a:p>
            <a:r>
              <a:rPr lang="is-IS" b="1" dirty="0" smtClean="0"/>
              <a:t>Graph</a:t>
            </a:r>
          </a:p>
          <a:p>
            <a:pPr lvl="1"/>
            <a:r>
              <a:rPr lang="is-IS" dirty="0" smtClean="0"/>
              <a:t>Nodes connected by edges</a:t>
            </a:r>
          </a:p>
          <a:p>
            <a:r>
              <a:rPr lang="is-IS" b="1" dirty="0" smtClean="0"/>
              <a:t>Path</a:t>
            </a:r>
            <a:endParaRPr lang="is-IS" dirty="0"/>
          </a:p>
          <a:p>
            <a:pPr lvl="1"/>
            <a:r>
              <a:rPr lang="is-IS" dirty="0" smtClean="0"/>
              <a:t>Set of nodes where each consecutive pair is joined by an edge</a:t>
            </a:r>
          </a:p>
          <a:p>
            <a:r>
              <a:rPr lang="is-IS" b="1" dirty="0" smtClean="0"/>
              <a:t>Component</a:t>
            </a:r>
          </a:p>
          <a:p>
            <a:pPr lvl="1"/>
            <a:r>
              <a:rPr lang="is-IS" dirty="0" smtClean="0"/>
              <a:t>Set of nodes where each two nodes are connected by some path</a:t>
            </a:r>
          </a:p>
          <a:p>
            <a:r>
              <a:rPr lang="is-IS" b="1" dirty="0" smtClean="0"/>
              <a:t>Distance</a:t>
            </a:r>
          </a:p>
          <a:p>
            <a:pPr lvl="1"/>
            <a:r>
              <a:rPr lang="is-IS" dirty="0" smtClean="0"/>
              <a:t>Length of shortest path between two nodes</a:t>
            </a:r>
            <a:endParaRPr lang="is-IS" b="1" dirty="0" smtClean="0"/>
          </a:p>
          <a:p>
            <a:r>
              <a:rPr lang="is-IS" b="1" dirty="0" smtClean="0"/>
              <a:t>Breadth-first search</a:t>
            </a:r>
            <a:r>
              <a:rPr lang="is-IS" dirty="0"/>
              <a:t> </a:t>
            </a:r>
            <a:r>
              <a:rPr lang="is-IS" dirty="0" smtClean="0"/>
              <a:t>(BFS)</a:t>
            </a:r>
          </a:p>
          <a:p>
            <a:pPr lvl="1"/>
            <a:r>
              <a:rPr lang="is-IS" dirty="0" smtClean="0"/>
              <a:t>Method to find shortest paths from one node to all others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123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Auctions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/>
          </a:bodyPr>
          <a:lstStyle/>
          <a:p>
            <a:r>
              <a:rPr lang="is-IS" dirty="0" smtClean="0"/>
              <a:t>Selling one item, but don‘t know how much it‘s worth</a:t>
            </a:r>
          </a:p>
          <a:p>
            <a:r>
              <a:rPr lang="is-IS" dirty="0"/>
              <a:t>Each </a:t>
            </a:r>
            <a:r>
              <a:rPr lang="is-IS" i="1" dirty="0">
                <a:solidFill>
                  <a:srgbClr val="7030A0"/>
                </a:solidFill>
              </a:rPr>
              <a:t>bidder</a:t>
            </a:r>
            <a:r>
              <a:rPr lang="is-IS" dirty="0"/>
              <a:t> (player) has her own </a:t>
            </a:r>
            <a:r>
              <a:rPr lang="is-IS" i="1" dirty="0">
                <a:solidFill>
                  <a:srgbClr val="7030A0"/>
                </a:solidFill>
              </a:rPr>
              <a:t>intrinsic value</a:t>
            </a:r>
            <a:r>
              <a:rPr lang="is-IS" dirty="0"/>
              <a:t> </a:t>
            </a:r>
            <a:r>
              <a:rPr lang="is-IS" dirty="0" smtClean="0"/>
              <a:t>for the </a:t>
            </a:r>
            <a:r>
              <a:rPr lang="is-IS" dirty="0"/>
              <a:t>item.</a:t>
            </a:r>
          </a:p>
          <a:p>
            <a:pPr lvl="1"/>
            <a:r>
              <a:rPr lang="is-IS" dirty="0"/>
              <a:t>Willing to purchase it up to this price</a:t>
            </a:r>
          </a:p>
          <a:p>
            <a:pPr lvl="1"/>
            <a:r>
              <a:rPr lang="is-IS" dirty="0"/>
              <a:t>Values are independent</a:t>
            </a:r>
          </a:p>
          <a:p>
            <a:r>
              <a:rPr lang="is-IS" dirty="0" smtClean="0"/>
              <a:t>Auctions help us discover this value</a:t>
            </a:r>
          </a:p>
          <a:p>
            <a:r>
              <a:rPr lang="is-IS" i="1" dirty="0" smtClean="0"/>
              <a:t>Goal:</a:t>
            </a:r>
            <a:r>
              <a:rPr lang="is-IS" dirty="0" smtClean="0"/>
              <a:t> </a:t>
            </a:r>
            <a:r>
              <a:rPr lang="is-IS" b="1" dirty="0" smtClean="0"/>
              <a:t>Maximize social welfare</a:t>
            </a:r>
            <a:endParaRPr lang="is-IS" dirty="0" smtClean="0"/>
          </a:p>
          <a:p>
            <a:pPr lvl="1"/>
            <a:r>
              <a:rPr lang="is-IS" dirty="0" smtClean="0"/>
              <a:t>Sell item to the person who wants it the most</a:t>
            </a:r>
          </a:p>
          <a:p>
            <a:pPr lvl="2"/>
            <a:r>
              <a:rPr lang="is-IS" dirty="0"/>
              <a:t>I</a:t>
            </a:r>
            <a:r>
              <a:rPr lang="is-IS" dirty="0" smtClean="0"/>
              <a:t>n terms of own value, not the bid!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17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Auctions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 fontScale="92500" lnSpcReduction="20000"/>
          </a:bodyPr>
          <a:lstStyle/>
          <a:p>
            <a:r>
              <a:rPr lang="is-IS" b="1" dirty="0"/>
              <a:t>Dutch auctions</a:t>
            </a:r>
          </a:p>
          <a:p>
            <a:pPr lvl="1"/>
            <a:r>
              <a:rPr lang="is-IS" dirty="0"/>
              <a:t>Price gradually decreased until somebody </a:t>
            </a:r>
            <a:r>
              <a:rPr lang="is-IS" dirty="0" smtClean="0"/>
              <a:t>offers, </a:t>
            </a:r>
            <a:r>
              <a:rPr lang="is-IS" dirty="0"/>
              <a:t>and gets the item at that price</a:t>
            </a:r>
          </a:p>
          <a:p>
            <a:r>
              <a:rPr lang="is-IS" b="1" dirty="0" smtClean="0"/>
              <a:t>Sealed-bid </a:t>
            </a:r>
            <a:r>
              <a:rPr lang="en-US" dirty="0" smtClean="0"/>
              <a:t>1</a:t>
            </a:r>
            <a:r>
              <a:rPr lang="en-US" baseline="30000" dirty="0" smtClean="0"/>
              <a:t>st </a:t>
            </a:r>
            <a:r>
              <a:rPr lang="is-IS" b="1" dirty="0" smtClean="0"/>
              <a:t>–price auctions</a:t>
            </a:r>
          </a:p>
          <a:p>
            <a:pPr lvl="1"/>
            <a:r>
              <a:rPr lang="is-IS" dirty="0" smtClean="0"/>
              <a:t>Person who wrote the highest bid in an envelope gets it at that price</a:t>
            </a:r>
          </a:p>
          <a:p>
            <a:r>
              <a:rPr lang="is-IS" b="1" dirty="0" smtClean="0"/>
              <a:t>Properties</a:t>
            </a:r>
          </a:p>
          <a:p>
            <a:pPr lvl="1"/>
            <a:r>
              <a:rPr lang="is-IS" dirty="0" smtClean="0"/>
              <a:t>Dutch auctions are </a:t>
            </a:r>
            <a:r>
              <a:rPr lang="is-IS" i="1" dirty="0" smtClean="0"/>
              <a:t>strategically equivalent </a:t>
            </a:r>
            <a:r>
              <a:rPr lang="is-IS" dirty="0" smtClean="0"/>
              <a:t>to sealed-bid </a:t>
            </a:r>
            <a:r>
              <a:rPr lang="en-US" dirty="0" smtClean="0"/>
              <a:t>1</a:t>
            </a:r>
            <a:r>
              <a:rPr lang="en-US" baseline="30000" dirty="0" smtClean="0"/>
              <a:t>st </a:t>
            </a:r>
            <a:r>
              <a:rPr lang="is-IS" dirty="0" smtClean="0"/>
              <a:t>–price auctions</a:t>
            </a:r>
          </a:p>
          <a:p>
            <a:pPr lvl="1"/>
            <a:r>
              <a:rPr lang="is-IS" dirty="0" smtClean="0"/>
              <a:t>They are </a:t>
            </a:r>
            <a:r>
              <a:rPr lang="is-IS" i="1" dirty="0" smtClean="0"/>
              <a:t>not </a:t>
            </a:r>
            <a:r>
              <a:rPr lang="is-IS" dirty="0" smtClean="0"/>
              <a:t>truthful: underbidding is a dominant strategy for all players</a:t>
            </a:r>
          </a:p>
          <a:p>
            <a:pPr lvl="2"/>
            <a:r>
              <a:rPr lang="is-IS" dirty="0" smtClean="0"/>
              <a:t>E.g. bidding </a:t>
            </a:r>
            <a:r>
              <a:rPr lang="is-IS" i="1" dirty="0" smtClean="0"/>
              <a:t>(n-1)/n</a:t>
            </a:r>
            <a:r>
              <a:rPr lang="is-IS" dirty="0" smtClean="0"/>
              <a:t> fraction of your value (in uniform distribution) when there are </a:t>
            </a:r>
            <a:r>
              <a:rPr lang="is-IS" i="1" dirty="0" smtClean="0"/>
              <a:t>n</a:t>
            </a:r>
            <a:r>
              <a:rPr lang="is-IS" dirty="0" smtClean="0"/>
              <a:t> players</a:t>
            </a:r>
          </a:p>
          <a:p>
            <a:pPr lvl="1"/>
            <a:r>
              <a:rPr lang="is-IS" dirty="0" smtClean="0"/>
              <a:t>They maximize social welfare (i.e. </a:t>
            </a:r>
            <a:r>
              <a:rPr lang="is-IS" i="1" dirty="0" smtClean="0"/>
              <a:t>efficiency</a:t>
            </a:r>
            <a:r>
              <a:rPr lang="is-I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73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Auctions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544616"/>
          </a:xfrm>
        </p:spPr>
        <p:txBody>
          <a:bodyPr>
            <a:normAutofit/>
          </a:bodyPr>
          <a:lstStyle/>
          <a:p>
            <a:r>
              <a:rPr lang="is-IS" b="1" dirty="0"/>
              <a:t>English auctions</a:t>
            </a:r>
          </a:p>
          <a:p>
            <a:pPr lvl="1"/>
            <a:r>
              <a:rPr lang="is-IS" dirty="0"/>
              <a:t>Price gradually raised until all bidders drop out, person with last offer given the item</a:t>
            </a:r>
          </a:p>
          <a:p>
            <a:r>
              <a:rPr lang="is-IS" b="1" dirty="0"/>
              <a:t>Sealed-bid </a:t>
            </a:r>
            <a:r>
              <a:rPr lang="en-US" dirty="0" smtClean="0"/>
              <a:t>2</a:t>
            </a:r>
            <a:r>
              <a:rPr lang="en-US" baseline="30000" dirty="0" smtClean="0"/>
              <a:t>nd </a:t>
            </a:r>
            <a:r>
              <a:rPr lang="is-IS" b="1" dirty="0"/>
              <a:t>–price </a:t>
            </a:r>
            <a:r>
              <a:rPr lang="is-IS" b="1" dirty="0" smtClean="0"/>
              <a:t>auctions </a:t>
            </a:r>
            <a:r>
              <a:rPr lang="is-IS" sz="2800" dirty="0" smtClean="0"/>
              <a:t>(Vickrey)</a:t>
            </a:r>
            <a:endParaRPr lang="is-IS" dirty="0"/>
          </a:p>
          <a:p>
            <a:pPr lvl="1"/>
            <a:r>
              <a:rPr lang="is-IS" dirty="0" smtClean="0"/>
              <a:t>Person with highest bid gets item, but pays second highest bid</a:t>
            </a:r>
          </a:p>
          <a:p>
            <a:r>
              <a:rPr lang="is-IS" dirty="0" smtClean="0"/>
              <a:t>Properties</a:t>
            </a:r>
          </a:p>
          <a:p>
            <a:pPr lvl="1"/>
            <a:r>
              <a:rPr lang="is-IS" dirty="0" smtClean="0"/>
              <a:t>English auctions are strategically equivalent to Vickrey auctions</a:t>
            </a:r>
          </a:p>
          <a:p>
            <a:pPr lvl="1"/>
            <a:r>
              <a:rPr lang="is-IS" dirty="0" smtClean="0"/>
              <a:t>They are </a:t>
            </a:r>
            <a:r>
              <a:rPr lang="is-IS" i="1" dirty="0" smtClean="0">
                <a:solidFill>
                  <a:srgbClr val="7030A0"/>
                </a:solidFill>
              </a:rPr>
              <a:t>truthful</a:t>
            </a:r>
            <a:r>
              <a:rPr lang="is-IS" i="1" dirty="0" smtClean="0"/>
              <a:t>:</a:t>
            </a:r>
            <a:r>
              <a:rPr lang="is-IS" dirty="0" smtClean="0"/>
              <a:t> </a:t>
            </a:r>
            <a:r>
              <a:rPr lang="is-IS" dirty="0" smtClean="0"/>
              <a:t>people bid their true </a:t>
            </a:r>
            <a:r>
              <a:rPr lang="is-IS" dirty="0" smtClean="0"/>
              <a:t>value</a:t>
            </a:r>
          </a:p>
          <a:p>
            <a:pPr lvl="1"/>
            <a:r>
              <a:rPr lang="is-IS" dirty="0" smtClean="0"/>
              <a:t>They maximize social welfare in equilibrium.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073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Auctions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much does the seller make?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-price and Dutch </a:t>
            </a:r>
            <a:r>
              <a:rPr lang="en-US" dirty="0" smtClean="0"/>
              <a:t>auctions:</a:t>
            </a:r>
          </a:p>
          <a:p>
            <a:pPr lvl="1"/>
            <a:r>
              <a:rPr lang="en-US" dirty="0" smtClean="0"/>
              <a:t>Bidders reduce their bids by a factor of </a:t>
            </a:r>
            <a:r>
              <a:rPr lang="en-US" b="1" dirty="0" smtClean="0"/>
              <a:t>(n-1) </a:t>
            </a:r>
            <a:r>
              <a:rPr lang="en-US" b="1" dirty="0"/>
              <a:t>/ n</a:t>
            </a:r>
            <a:endParaRPr lang="en-US" dirty="0" smtClean="0"/>
          </a:p>
          <a:p>
            <a:pPr lvl="1"/>
            <a:r>
              <a:rPr lang="en-US" dirty="0" smtClean="0"/>
              <a:t>Expect largest bid to be </a:t>
            </a:r>
            <a:r>
              <a:rPr lang="en-US" b="1" dirty="0" smtClean="0"/>
              <a:t>n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b="1" dirty="0" smtClean="0"/>
              <a:t>(n+1)</a:t>
            </a:r>
            <a:endParaRPr lang="en-US" dirty="0"/>
          </a:p>
          <a:p>
            <a:pPr lvl="2"/>
            <a:r>
              <a:rPr lang="en-US" dirty="0"/>
              <a:t>Expect revenue</a:t>
            </a:r>
            <a:r>
              <a:rPr lang="en-US" dirty="0" smtClean="0"/>
              <a:t>:  </a:t>
            </a:r>
            <a:r>
              <a:rPr lang="en-US" b="1" dirty="0" smtClean="0"/>
              <a:t>(n-1</a:t>
            </a:r>
            <a:r>
              <a:rPr lang="en-US" b="1" dirty="0"/>
              <a:t>) / (n+1)</a:t>
            </a:r>
            <a:endParaRPr lang="en-US" b="1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price and English auctions:</a:t>
            </a:r>
          </a:p>
          <a:p>
            <a:pPr lvl="1"/>
            <a:r>
              <a:rPr lang="en-US" dirty="0" smtClean="0"/>
              <a:t>Seller commits to collecting less than max. bid</a:t>
            </a:r>
          </a:p>
          <a:p>
            <a:pPr lvl="1"/>
            <a:r>
              <a:rPr lang="en-US" dirty="0"/>
              <a:t>Look at highest and second-highest bids</a:t>
            </a:r>
          </a:p>
          <a:p>
            <a:pPr lvl="2"/>
            <a:r>
              <a:rPr lang="en-US" dirty="0"/>
              <a:t>Expect revenue: 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/>
              <a:t>n-1) / (n+1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Known as </a:t>
            </a:r>
            <a:r>
              <a:rPr lang="en-US" b="1" i="1" dirty="0" smtClean="0"/>
              <a:t>revenue equivalence</a:t>
            </a:r>
            <a:endParaRPr lang="is-IS" b="1" i="1" dirty="0"/>
          </a:p>
        </p:txBody>
      </p:sp>
    </p:spTree>
    <p:extLst>
      <p:ext uri="{BB962C8B-B14F-4D97-AF65-F5344CB8AC3E}">
        <p14:creationId xmlns:p14="http://schemas.microsoft.com/office/powerpoint/2010/main" val="22711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Part </a:t>
            </a:r>
            <a:r>
              <a:rPr lang="is-IS" dirty="0" smtClean="0"/>
              <a:t>IV (and V)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Chapters </a:t>
            </a:r>
            <a:r>
              <a:rPr lang="is-IS" dirty="0" smtClean="0"/>
              <a:t>13 - 15, 18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984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Sponsored search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Need to auction </a:t>
            </a:r>
            <a:r>
              <a:rPr lang="is-IS" i="1" dirty="0" smtClean="0"/>
              <a:t>multiple </a:t>
            </a:r>
            <a:r>
              <a:rPr lang="is-IS" dirty="0" smtClean="0"/>
              <a:t>ad slots with different properties</a:t>
            </a:r>
          </a:p>
          <a:p>
            <a:r>
              <a:rPr lang="is-IS" dirty="0" smtClean="0"/>
              <a:t>If we knew buyers‘ valuations, we could use a </a:t>
            </a:r>
            <a:r>
              <a:rPr lang="is-IS" i="1" dirty="0" smtClean="0">
                <a:solidFill>
                  <a:srgbClr val="7030A0"/>
                </a:solidFill>
              </a:rPr>
              <a:t>matching market</a:t>
            </a:r>
            <a:endParaRPr lang="is-IS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70374"/>
            <a:ext cx="6870972" cy="28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0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Sponsored search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Theorem</a:t>
            </a:r>
          </a:p>
          <a:p>
            <a:pPr lvl="1"/>
            <a:r>
              <a:rPr lang="is-IS" dirty="0" smtClean="0"/>
              <a:t>We </a:t>
            </a:r>
            <a:r>
              <a:rPr lang="is-IS" dirty="0"/>
              <a:t>can </a:t>
            </a:r>
            <a:r>
              <a:rPr lang="is-IS" i="1" dirty="0"/>
              <a:t>always </a:t>
            </a:r>
            <a:r>
              <a:rPr lang="is-IS" dirty="0"/>
              <a:t>set prices so that if buyers buy the item they most want, all items are sold (</a:t>
            </a:r>
            <a:r>
              <a:rPr lang="is-IS" i="1" dirty="0">
                <a:solidFill>
                  <a:srgbClr val="7030A0"/>
                </a:solidFill>
              </a:rPr>
              <a:t>market clearing prices</a:t>
            </a:r>
            <a:r>
              <a:rPr lang="is-IS" dirty="0" smtClean="0"/>
              <a:t>)</a:t>
            </a:r>
          </a:p>
          <a:p>
            <a:pPr lvl="2"/>
            <a:r>
              <a:rPr lang="is-IS" dirty="0" smtClean="0"/>
              <a:t>Done by gradually raising prices until there is a unique </a:t>
            </a:r>
            <a:r>
              <a:rPr lang="is-IS" dirty="0" smtClean="0">
                <a:solidFill>
                  <a:srgbClr val="7030A0"/>
                </a:solidFill>
              </a:rPr>
              <a:t>perfect matching</a:t>
            </a:r>
            <a:r>
              <a:rPr lang="is-IS" dirty="0" smtClean="0"/>
              <a:t> between buyers and sellers</a:t>
            </a:r>
          </a:p>
          <a:p>
            <a:pPr lvl="1"/>
            <a:r>
              <a:rPr lang="is-IS" dirty="0"/>
              <a:t>Market clearing prices always produce socially optimal outcome</a:t>
            </a:r>
          </a:p>
          <a:p>
            <a:r>
              <a:rPr lang="is-IS" dirty="0" smtClean="0"/>
              <a:t>But we don‘t know the valuations...</a:t>
            </a:r>
          </a:p>
          <a:p>
            <a:pPr lvl="1"/>
            <a:r>
              <a:rPr lang="is-IS" dirty="0"/>
              <a:t>Want to encourage </a:t>
            </a:r>
            <a:r>
              <a:rPr lang="is-IS" i="1" dirty="0"/>
              <a:t>truthful bidding</a:t>
            </a:r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113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Sponsored search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Google‘s Model</a:t>
            </a:r>
            <a:r>
              <a:rPr lang="is-IS" dirty="0" smtClean="0"/>
              <a:t>: </a:t>
            </a:r>
            <a:r>
              <a:rPr lang="is-IS" i="1" dirty="0" smtClean="0"/>
              <a:t>Generalized Second Price Auction</a:t>
            </a:r>
          </a:p>
          <a:p>
            <a:pPr lvl="1"/>
            <a:r>
              <a:rPr lang="is-IS" dirty="0" smtClean="0"/>
              <a:t>Slot i is assigned to the i</a:t>
            </a:r>
            <a:r>
              <a:rPr lang="is-IS" baseline="30000" dirty="0" smtClean="0"/>
              <a:t>th</a:t>
            </a:r>
            <a:r>
              <a:rPr lang="is-IS" dirty="0" smtClean="0"/>
              <a:t> highest bidder at a price per click equal to the (i+1)</a:t>
            </a:r>
            <a:r>
              <a:rPr lang="is-IS" baseline="30000" dirty="0" smtClean="0"/>
              <a:t>st</a:t>
            </a:r>
            <a:r>
              <a:rPr lang="is-IS" dirty="0" smtClean="0"/>
              <a:t> highest bidder‘s bid</a:t>
            </a:r>
          </a:p>
          <a:p>
            <a:pPr lvl="1"/>
            <a:r>
              <a:rPr lang="is-IS" dirty="0" smtClean="0"/>
              <a:t>But this does not encourage truthful bidding!</a:t>
            </a:r>
          </a:p>
          <a:p>
            <a:pPr lvl="2"/>
            <a:r>
              <a:rPr lang="is-IS" dirty="0" smtClean="0"/>
              <a:t>However, it may give Google higher revenue even though this is not well understood</a:t>
            </a:r>
          </a:p>
        </p:txBody>
      </p:sp>
    </p:spTree>
    <p:extLst>
      <p:ext uri="{BB962C8B-B14F-4D97-AF65-F5344CB8AC3E}">
        <p14:creationId xmlns:p14="http://schemas.microsoft.com/office/powerpoint/2010/main" val="21624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Sponsored search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/>
              <a:t>VCG mechanism</a:t>
            </a:r>
          </a:p>
          <a:p>
            <a:pPr lvl="1"/>
            <a:r>
              <a:rPr lang="is-IS" b="1" dirty="0" smtClean="0"/>
              <a:t>Idea:</a:t>
            </a:r>
            <a:r>
              <a:rPr lang="is-IS" dirty="0" smtClean="0"/>
              <a:t> Each </a:t>
            </a:r>
            <a:r>
              <a:rPr lang="is-IS" dirty="0"/>
              <a:t>individual is charged the harm they caused the rest of the world</a:t>
            </a:r>
          </a:p>
          <a:p>
            <a:r>
              <a:rPr lang="is-IS" b="1" dirty="0" smtClean="0"/>
              <a:t>Theorem</a:t>
            </a:r>
          </a:p>
          <a:p>
            <a:pPr lvl="1"/>
            <a:r>
              <a:rPr lang="is-IS" dirty="0" smtClean="0"/>
              <a:t>Truthful bidding is a dominant strategy in VCG for each buyer</a:t>
            </a:r>
          </a:p>
          <a:p>
            <a:pPr lvl="1"/>
            <a:r>
              <a:rPr lang="is-IS" dirty="0" smtClean="0"/>
              <a:t>The VCG assignment is socially optimal</a:t>
            </a:r>
          </a:p>
          <a:p>
            <a:pPr lvl="2"/>
            <a:r>
              <a:rPr lang="is-IS" dirty="0" smtClean="0"/>
              <a:t>It maximizes the total valuation of any perfect matching of slots and advertisers</a:t>
            </a:r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148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Structure of the web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 fontScale="92500"/>
          </a:bodyPr>
          <a:lstStyle/>
          <a:p>
            <a:r>
              <a:rPr lang="is-IS" dirty="0" smtClean="0"/>
              <a:t>Hyperlinks on the web form a </a:t>
            </a:r>
            <a:r>
              <a:rPr lang="is-IS" i="1" dirty="0" smtClean="0">
                <a:solidFill>
                  <a:srgbClr val="7030A0"/>
                </a:solidFill>
              </a:rPr>
              <a:t>directed graph</a:t>
            </a:r>
            <a:endParaRPr lang="is-IS" dirty="0" smtClean="0"/>
          </a:p>
          <a:p>
            <a:pPr lvl="1"/>
            <a:r>
              <a:rPr lang="is-IS" dirty="0" smtClean="0"/>
              <a:t>In the early days, links were </a:t>
            </a:r>
            <a:r>
              <a:rPr lang="is-IS" dirty="0" smtClean="0">
                <a:solidFill>
                  <a:srgbClr val="7030A0"/>
                </a:solidFill>
              </a:rPr>
              <a:t>navigational</a:t>
            </a:r>
          </a:p>
          <a:p>
            <a:pPr lvl="1"/>
            <a:r>
              <a:rPr lang="is-IS" dirty="0" smtClean="0"/>
              <a:t>Now many links are </a:t>
            </a:r>
            <a:r>
              <a:rPr lang="is-IS" dirty="0" smtClean="0">
                <a:solidFill>
                  <a:srgbClr val="7030A0"/>
                </a:solidFill>
              </a:rPr>
              <a:t>transactional</a:t>
            </a:r>
          </a:p>
          <a:p>
            <a:pPr lvl="2"/>
            <a:r>
              <a:rPr lang="is-IS" dirty="0" smtClean="0"/>
              <a:t>E.g. when you click on your shopping basket</a:t>
            </a:r>
          </a:p>
          <a:p>
            <a:r>
              <a:rPr lang="is-IS" dirty="0" smtClean="0"/>
              <a:t>Two types of directed graphs</a:t>
            </a:r>
          </a:p>
          <a:p>
            <a:pPr lvl="1"/>
            <a:r>
              <a:rPr lang="is-IS" i="1" dirty="0" smtClean="0">
                <a:solidFill>
                  <a:srgbClr val="7030A0"/>
                </a:solidFill>
              </a:rPr>
              <a:t>DAG</a:t>
            </a:r>
            <a:r>
              <a:rPr lang="is-IS" i="1" dirty="0" smtClean="0"/>
              <a:t> </a:t>
            </a:r>
            <a:r>
              <a:rPr lang="is-IS" dirty="0" smtClean="0"/>
              <a:t>(Directed Acyclic Graph)</a:t>
            </a:r>
          </a:p>
          <a:p>
            <a:pPr lvl="2"/>
            <a:r>
              <a:rPr lang="is-IS" dirty="0" smtClean="0"/>
              <a:t>If u can reach v, then v cannot reach u</a:t>
            </a:r>
          </a:p>
          <a:p>
            <a:pPr lvl="1"/>
            <a:r>
              <a:rPr lang="is-IS" i="1" dirty="0" smtClean="0">
                <a:solidFill>
                  <a:srgbClr val="7030A0"/>
                </a:solidFill>
              </a:rPr>
              <a:t>Strongly connected</a:t>
            </a:r>
          </a:p>
          <a:p>
            <a:pPr lvl="2"/>
            <a:r>
              <a:rPr lang="is-IS" dirty="0" smtClean="0"/>
              <a:t>Any node can reach another via a directed path</a:t>
            </a:r>
          </a:p>
          <a:p>
            <a:r>
              <a:rPr lang="is-IS" b="1" dirty="0" smtClean="0"/>
              <a:t>Theorem</a:t>
            </a:r>
          </a:p>
          <a:p>
            <a:pPr lvl="1"/>
            <a:r>
              <a:rPr lang="is-IS" dirty="0" smtClean="0"/>
              <a:t>Any directed graph can be expressed in terms of these two types</a:t>
            </a:r>
          </a:p>
        </p:txBody>
      </p:sp>
    </p:spTree>
    <p:extLst>
      <p:ext uri="{BB962C8B-B14F-4D97-AF65-F5344CB8AC3E}">
        <p14:creationId xmlns:p14="http://schemas.microsoft.com/office/powerpoint/2010/main" val="18956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Breadth-first search (BFS)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From the given node (</a:t>
            </a:r>
            <a:r>
              <a:rPr lang="is-IS" i="1" dirty="0" smtClean="0">
                <a:solidFill>
                  <a:srgbClr val="7030A0"/>
                </a:solidFill>
              </a:rPr>
              <a:t>root</a:t>
            </a:r>
            <a:r>
              <a:rPr lang="is-IS" dirty="0" smtClean="0"/>
              <a:t>)</a:t>
            </a:r>
          </a:p>
          <a:p>
            <a:pPr lvl="1"/>
            <a:r>
              <a:rPr lang="is-IS" dirty="0" smtClean="0"/>
              <a:t>Find all nodes that are directly connected</a:t>
            </a:r>
          </a:p>
          <a:p>
            <a:pPr lvl="2"/>
            <a:r>
              <a:rPr lang="is-IS" dirty="0" smtClean="0"/>
              <a:t>These are labeled as “distance 1“</a:t>
            </a:r>
          </a:p>
          <a:p>
            <a:pPr lvl="1"/>
            <a:r>
              <a:rPr lang="is-IS" dirty="0" smtClean="0"/>
              <a:t>Find all nodes that are directly connected to nodes at distance 1</a:t>
            </a:r>
          </a:p>
          <a:p>
            <a:pPr lvl="2"/>
            <a:r>
              <a:rPr lang="is-IS" dirty="0" smtClean="0"/>
              <a:t>If these nodes are not at distance 1, we label them as “distance 2“</a:t>
            </a:r>
          </a:p>
          <a:p>
            <a:pPr lvl="1"/>
            <a:r>
              <a:rPr lang="is-IS" dirty="0" smtClean="0"/>
              <a:t>...</a:t>
            </a:r>
          </a:p>
          <a:p>
            <a:pPr lvl="1"/>
            <a:r>
              <a:rPr lang="is-IS" dirty="0" smtClean="0"/>
              <a:t>Find all nodes that are directly connected to nodes at distance </a:t>
            </a:r>
            <a:r>
              <a:rPr lang="is-IS" i="1" dirty="0" smtClean="0"/>
              <a:t>j</a:t>
            </a:r>
          </a:p>
          <a:p>
            <a:pPr lvl="2"/>
            <a:r>
              <a:rPr lang="is-IS" dirty="0" smtClean="0"/>
              <a:t>If these nodes are not already of distance at most </a:t>
            </a:r>
            <a:r>
              <a:rPr lang="is-IS" i="1" dirty="0" smtClean="0"/>
              <a:t>j</a:t>
            </a:r>
            <a:r>
              <a:rPr lang="is-IS" dirty="0" smtClean="0"/>
              <a:t>+1, we label them as „distance </a:t>
            </a:r>
            <a:r>
              <a:rPr lang="is-IS" i="1" dirty="0" smtClean="0"/>
              <a:t>j</a:t>
            </a:r>
            <a:r>
              <a:rPr lang="is-IS" dirty="0" smtClean="0"/>
              <a:t>+1“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269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6565"/>
            <a:ext cx="3888432" cy="27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Structure of the web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i="1" dirty="0" smtClean="0">
                <a:solidFill>
                  <a:srgbClr val="7030A0"/>
                </a:solidFill>
              </a:rPr>
              <a:t>Strongly connected component</a:t>
            </a:r>
            <a:r>
              <a:rPr lang="is-IS" dirty="0" smtClean="0">
                <a:solidFill>
                  <a:srgbClr val="7030A0"/>
                </a:solidFill>
              </a:rPr>
              <a:t> </a:t>
            </a:r>
            <a:r>
              <a:rPr lang="is-IS" dirty="0" smtClean="0"/>
              <a:t>(SCC)</a:t>
            </a:r>
          </a:p>
          <a:p>
            <a:pPr lvl="1"/>
            <a:r>
              <a:rPr lang="is-IS" dirty="0" smtClean="0"/>
              <a:t>Every pair of nodes can reach each other</a:t>
            </a:r>
          </a:p>
          <a:p>
            <a:pPr lvl="1"/>
            <a:r>
              <a:rPr lang="is-IS" dirty="0" smtClean="0"/>
              <a:t>No larger set with this property</a:t>
            </a:r>
          </a:p>
          <a:p>
            <a:r>
              <a:rPr lang="is-IS" b="1" dirty="0" smtClean="0"/>
              <a:t>Theorem</a:t>
            </a:r>
          </a:p>
          <a:p>
            <a:pPr lvl="1"/>
            <a:r>
              <a:rPr lang="is-IS" dirty="0" smtClean="0"/>
              <a:t>Every directed graph is a DAG on its SCCs</a:t>
            </a:r>
          </a:p>
          <a:p>
            <a:r>
              <a:rPr lang="is-IS" dirty="0" smtClean="0"/>
              <a:t>On the web, there is just one giant SCC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Ranking web pages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544616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How should we sort search results?</a:t>
            </a:r>
          </a:p>
          <a:p>
            <a:r>
              <a:rPr lang="is-IS" b="1" dirty="0" smtClean="0"/>
              <a:t>Observation</a:t>
            </a:r>
          </a:p>
          <a:p>
            <a:pPr lvl="1"/>
            <a:r>
              <a:rPr lang="is-IS" dirty="0" smtClean="0"/>
              <a:t>Should do </a:t>
            </a:r>
            <a:r>
              <a:rPr lang="is-IS" i="1" dirty="0" smtClean="0"/>
              <a:t>link analysis, </a:t>
            </a:r>
            <a:r>
              <a:rPr lang="is-IS" dirty="0" smtClean="0"/>
              <a:t>i.e. </a:t>
            </a:r>
            <a:r>
              <a:rPr lang="is-IS" dirty="0"/>
              <a:t>c</a:t>
            </a:r>
            <a:r>
              <a:rPr lang="is-IS" dirty="0" smtClean="0"/>
              <a:t>onsider links to be votes</a:t>
            </a:r>
          </a:p>
          <a:p>
            <a:r>
              <a:rPr lang="is-IS" b="1" dirty="0" smtClean="0"/>
              <a:t>Hubs and authorities</a:t>
            </a:r>
            <a:r>
              <a:rPr lang="is-IS" dirty="0" smtClean="0"/>
              <a:t> (HITS)</a:t>
            </a:r>
          </a:p>
          <a:p>
            <a:pPr lvl="1"/>
            <a:r>
              <a:rPr lang="is-IS" dirty="0" smtClean="0"/>
              <a:t>Quality as an expert (</a:t>
            </a:r>
            <a:r>
              <a:rPr lang="is-IS" dirty="0" smtClean="0">
                <a:solidFill>
                  <a:srgbClr val="7030A0"/>
                </a:solidFill>
              </a:rPr>
              <a:t>hub</a:t>
            </a:r>
            <a:r>
              <a:rPr lang="is-IS" dirty="0" smtClean="0"/>
              <a:t>)</a:t>
            </a:r>
          </a:p>
          <a:p>
            <a:pPr lvl="2"/>
            <a:r>
              <a:rPr lang="is-IS" dirty="0"/>
              <a:t>T</a:t>
            </a:r>
            <a:r>
              <a:rPr lang="is-IS" dirty="0" smtClean="0"/>
              <a:t>otal sum of votes of pages pointed to</a:t>
            </a:r>
          </a:p>
          <a:p>
            <a:pPr lvl="1"/>
            <a:r>
              <a:rPr lang="is-IS" dirty="0" smtClean="0"/>
              <a:t>Quality of content (</a:t>
            </a:r>
            <a:r>
              <a:rPr lang="is-IS" dirty="0" smtClean="0">
                <a:solidFill>
                  <a:srgbClr val="7030A0"/>
                </a:solidFill>
              </a:rPr>
              <a:t>authority</a:t>
            </a:r>
            <a:r>
              <a:rPr lang="is-IS" dirty="0" smtClean="0"/>
              <a:t>)</a:t>
            </a:r>
          </a:p>
          <a:p>
            <a:pPr lvl="2"/>
            <a:r>
              <a:rPr lang="is-IS" dirty="0" smtClean="0"/>
              <a:t>Total sum of votes of experts</a:t>
            </a:r>
          </a:p>
          <a:p>
            <a:pPr lvl="1"/>
            <a:r>
              <a:rPr lang="is-IS" dirty="0" smtClean="0"/>
              <a:t>Principle of repeated improvement</a:t>
            </a:r>
          </a:p>
          <a:p>
            <a:pPr lvl="1"/>
            <a:r>
              <a:rPr lang="is-IS" b="1" dirty="0" smtClean="0"/>
              <a:t>Theorem</a:t>
            </a:r>
            <a:endParaRPr lang="is-IS" dirty="0"/>
          </a:p>
          <a:p>
            <a:pPr lvl="2"/>
            <a:r>
              <a:rPr lang="is-IS" dirty="0" smtClean="0"/>
              <a:t>HITS converges to a single stable point</a:t>
            </a:r>
          </a:p>
          <a:p>
            <a:pPr lvl="1"/>
            <a:r>
              <a:rPr lang="is-IS" dirty="0" smtClean="0"/>
              <a:t>Sort results by decreasing authority score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6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Ranking web pages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Hubs and authorities depend on the topic (e.g. „cars“). Expensive to compute.</a:t>
            </a:r>
          </a:p>
          <a:p>
            <a:r>
              <a:rPr lang="is-IS" b="1" dirty="0" smtClean="0"/>
              <a:t>PageRank</a:t>
            </a:r>
          </a:p>
          <a:p>
            <a:pPr lvl="1"/>
            <a:r>
              <a:rPr lang="is-IS" dirty="0" smtClean="0"/>
              <a:t>A page is important if it is pointed to by other important pages</a:t>
            </a:r>
          </a:p>
          <a:p>
            <a:pPr lvl="2"/>
            <a:r>
              <a:rPr lang="is-IS" dirty="0" smtClean="0"/>
              <a:t>Again, principle of repeated improvement</a:t>
            </a:r>
          </a:p>
          <a:p>
            <a:pPr lvl="1"/>
            <a:r>
              <a:rPr lang="is-IS" dirty="0" smtClean="0"/>
              <a:t>On what websites will a random web surfer spend his time?</a:t>
            </a:r>
          </a:p>
          <a:p>
            <a:pPr lvl="1"/>
            <a:r>
              <a:rPr lang="is-IS" dirty="0" smtClean="0">
                <a:solidFill>
                  <a:srgbClr val="7030A0"/>
                </a:solidFill>
              </a:rPr>
              <a:t>PageRank</a:t>
            </a:r>
            <a:r>
              <a:rPr lang="is-IS" dirty="0" smtClean="0"/>
              <a:t>(</a:t>
            </a:r>
            <a:r>
              <a:rPr lang="is-IS" i="1" dirty="0" smtClean="0"/>
              <a:t>i</a:t>
            </a:r>
            <a:r>
              <a:rPr lang="is-IS" dirty="0" smtClean="0"/>
              <a:t>) = probability the random web surfer visits page </a:t>
            </a:r>
            <a:r>
              <a:rPr lang="is-IS" i="1" dirty="0" smtClean="0"/>
              <a:t>i</a:t>
            </a:r>
            <a:r>
              <a:rPr lang="is-IS" dirty="0" smtClean="0"/>
              <a:t> at any given time</a:t>
            </a:r>
          </a:p>
          <a:p>
            <a:pPr lvl="2"/>
            <a:r>
              <a:rPr lang="is-IS" dirty="0"/>
              <a:t>Sort </a:t>
            </a:r>
            <a:r>
              <a:rPr lang="is-IS" dirty="0" smtClean="0"/>
              <a:t>result pages </a:t>
            </a:r>
            <a:r>
              <a:rPr lang="is-IS" dirty="0"/>
              <a:t>by decreasing </a:t>
            </a:r>
            <a:r>
              <a:rPr lang="is-IS" dirty="0" smtClean="0"/>
              <a:t>PageRank</a:t>
            </a:r>
          </a:p>
          <a:p>
            <a:pPr lvl="1"/>
            <a:r>
              <a:rPr lang="is-IS" b="1" dirty="0" smtClean="0"/>
              <a:t>Fact:</a:t>
            </a:r>
            <a:r>
              <a:rPr lang="is-IS" dirty="0" smtClean="0"/>
              <a:t> PageRank is the first eigenvector of the adjacency matrix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134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PageRank example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74725"/>
            <a:ext cx="602615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6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Ranking web pages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Properties of PageRank</a:t>
            </a:r>
          </a:p>
          <a:p>
            <a:pPr lvl="1"/>
            <a:r>
              <a:rPr lang="is-IS" b="1" dirty="0" smtClean="0"/>
              <a:t>Problem</a:t>
            </a:r>
            <a:r>
              <a:rPr lang="is-IS" dirty="0" smtClean="0"/>
              <a:t>: Spider traps and dead ends</a:t>
            </a:r>
          </a:p>
          <a:p>
            <a:pPr lvl="2"/>
            <a:r>
              <a:rPr lang="is-IS" dirty="0" smtClean="0"/>
              <a:t>Places where you can‘t get back to the SCC</a:t>
            </a:r>
          </a:p>
          <a:p>
            <a:pPr lvl="2"/>
            <a:r>
              <a:rPr lang="is-IS" b="1" dirty="0" smtClean="0"/>
              <a:t>Solution:</a:t>
            </a:r>
            <a:r>
              <a:rPr lang="is-IS" dirty="0" smtClean="0"/>
              <a:t> Do random jumps (teleports) to any page about 15% of the time</a:t>
            </a:r>
          </a:p>
          <a:p>
            <a:pPr lvl="1"/>
            <a:r>
              <a:rPr lang="is-IS" dirty="0" smtClean="0"/>
              <a:t>Ranking is independent </a:t>
            </a:r>
            <a:r>
              <a:rPr lang="is-IS" dirty="0"/>
              <a:t>of </a:t>
            </a:r>
            <a:r>
              <a:rPr lang="is-IS" dirty="0" smtClean="0"/>
              <a:t>the topic </a:t>
            </a:r>
            <a:r>
              <a:rPr lang="is-IS" dirty="0"/>
              <a:t>unlike HITS</a:t>
            </a:r>
          </a:p>
          <a:p>
            <a:pPr lvl="2"/>
            <a:r>
              <a:rPr lang="is-IS" dirty="0"/>
              <a:t>Could do </a:t>
            </a:r>
            <a:r>
              <a:rPr lang="is-IS" dirty="0">
                <a:solidFill>
                  <a:srgbClr val="7030A0"/>
                </a:solidFill>
              </a:rPr>
              <a:t>personalized </a:t>
            </a:r>
            <a:r>
              <a:rPr lang="is-IS" dirty="0" smtClean="0">
                <a:solidFill>
                  <a:srgbClr val="7030A0"/>
                </a:solidFill>
              </a:rPr>
              <a:t>PageRank </a:t>
            </a:r>
            <a:r>
              <a:rPr lang="is-IS" dirty="0" smtClean="0"/>
              <a:t>by teleporting to topic-relevant page instead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706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Power laws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It is not unlikely to find someone who has double your wealth (or salary)</a:t>
            </a:r>
          </a:p>
          <a:p>
            <a:pPr lvl="1"/>
            <a:r>
              <a:rPr lang="is-IS" dirty="0" smtClean="0"/>
              <a:t>Far less likely to find someone who‘s double your height (i.e. normal distribution)</a:t>
            </a:r>
          </a:p>
          <a:p>
            <a:r>
              <a:rPr lang="is-IS" dirty="0" smtClean="0"/>
              <a:t>Such distributions are </a:t>
            </a:r>
            <a:r>
              <a:rPr lang="is-IS" i="1" dirty="0" smtClean="0">
                <a:solidFill>
                  <a:srgbClr val="7030A0"/>
                </a:solidFill>
              </a:rPr>
              <a:t>heavy-tailed</a:t>
            </a:r>
          </a:p>
          <a:p>
            <a:pPr lvl="1"/>
            <a:r>
              <a:rPr lang="is-IS" dirty="0" smtClean="0"/>
              <a:t>E.g. Amazon‘s sales rank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02660"/>
            <a:ext cx="4032448" cy="265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0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Power laws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Look </a:t>
            </a:r>
            <a:r>
              <a:rPr lang="is-IS" dirty="0"/>
              <a:t>at the </a:t>
            </a:r>
            <a:r>
              <a:rPr lang="is-IS" dirty="0" smtClean="0"/>
              <a:t>in-degree distribution of the web</a:t>
            </a:r>
          </a:p>
          <a:p>
            <a:pPr lvl="1"/>
            <a:r>
              <a:rPr lang="is-IS" dirty="0" smtClean="0"/>
              <a:t>Very many pages have a small degree</a:t>
            </a:r>
          </a:p>
          <a:p>
            <a:pPr lvl="1"/>
            <a:r>
              <a:rPr lang="is-IS" dirty="0" smtClean="0"/>
              <a:t>But reasonbly many pages with an </a:t>
            </a:r>
            <a:r>
              <a:rPr lang="is-IS" i="1" dirty="0" smtClean="0"/>
              <a:t>insane </a:t>
            </a:r>
            <a:r>
              <a:rPr lang="is-IS" dirty="0" smtClean="0"/>
              <a:t>number of in-links</a:t>
            </a:r>
            <a:endParaRPr lang="is-IS" dirty="0"/>
          </a:p>
          <a:p>
            <a:r>
              <a:rPr lang="is-IS" dirty="0" smtClean="0"/>
              <a:t>Power-laws</a:t>
            </a:r>
          </a:p>
          <a:p>
            <a:pPr lvl="1"/>
            <a:r>
              <a:rPr lang="is-IS" dirty="0" smtClean="0"/>
              <a:t>Bulk </a:t>
            </a:r>
            <a:r>
              <a:rPr lang="is-IS" dirty="0"/>
              <a:t>of the </a:t>
            </a:r>
            <a:r>
              <a:rPr lang="is-IS" dirty="0" smtClean="0"/>
              <a:t>degree distribution </a:t>
            </a:r>
            <a:r>
              <a:rPr lang="is-IS" dirty="0"/>
              <a:t>shows up as a line on log-log </a:t>
            </a:r>
            <a:r>
              <a:rPr lang="is-IS" dirty="0" smtClean="0"/>
              <a:t>scale</a:t>
            </a:r>
          </a:p>
          <a:p>
            <a:pPr lvl="1"/>
            <a:r>
              <a:rPr lang="is-IS" dirty="0" smtClean="0"/>
              <a:t>The fraction of pages that have </a:t>
            </a:r>
            <a:r>
              <a:rPr lang="is-IS" i="1" dirty="0" smtClean="0"/>
              <a:t>k</a:t>
            </a:r>
            <a:r>
              <a:rPr lang="is-IS" dirty="0" smtClean="0"/>
              <a:t> in-links is approximately 1 / </a:t>
            </a:r>
            <a:r>
              <a:rPr lang="is-IS" i="1" dirty="0" smtClean="0"/>
              <a:t>k</a:t>
            </a:r>
            <a:r>
              <a:rPr lang="is-IS" baseline="30000" dirty="0" smtClean="0"/>
              <a:t>2</a:t>
            </a:r>
            <a:r>
              <a:rPr lang="is-IS" dirty="0" smtClean="0"/>
              <a:t>, a </a:t>
            </a:r>
            <a:r>
              <a:rPr lang="is-IS" dirty="0" smtClean="0">
                <a:solidFill>
                  <a:srgbClr val="7030A0"/>
                </a:solidFill>
              </a:rPr>
              <a:t>power-law</a:t>
            </a:r>
            <a:endParaRPr lang="is-IS" dirty="0" smtClean="0"/>
          </a:p>
          <a:p>
            <a:pPr lvl="1"/>
            <a:r>
              <a:rPr lang="is-IS" dirty="0" smtClean="0"/>
              <a:t>More generally:</a:t>
            </a:r>
          </a:p>
          <a:p>
            <a:pPr lvl="2"/>
            <a:r>
              <a:rPr lang="is-IS" dirty="0" smtClean="0"/>
              <a:t>if the fraction of </a:t>
            </a:r>
            <a:r>
              <a:rPr lang="is-IS" i="1" dirty="0" smtClean="0">
                <a:solidFill>
                  <a:schemeClr val="accent2">
                    <a:lumMod val="75000"/>
                  </a:schemeClr>
                </a:solidFill>
              </a:rPr>
              <a:t>(population)</a:t>
            </a:r>
            <a:r>
              <a:rPr lang="is-IS" dirty="0" smtClean="0"/>
              <a:t> that has </a:t>
            </a:r>
            <a:r>
              <a:rPr lang="is-IS" i="1" dirty="0" smtClean="0"/>
              <a:t>k</a:t>
            </a:r>
            <a:r>
              <a:rPr lang="is-IS" dirty="0" smtClean="0"/>
              <a:t> </a:t>
            </a:r>
            <a:r>
              <a:rPr lang="is-IS" i="1" dirty="0" smtClean="0">
                <a:solidFill>
                  <a:schemeClr val="accent2">
                    <a:lumMod val="75000"/>
                  </a:schemeClr>
                </a:solidFill>
              </a:rPr>
              <a:t>(something)</a:t>
            </a:r>
            <a:r>
              <a:rPr lang="is-IS" dirty="0" smtClean="0"/>
              <a:t> follows 1 / k</a:t>
            </a:r>
            <a:r>
              <a:rPr lang="el-GR" baseline="30000" dirty="0" smtClean="0">
                <a:latin typeface="Times New Roman"/>
                <a:cs typeface="Times New Roman"/>
              </a:rPr>
              <a:t>α</a:t>
            </a:r>
            <a:r>
              <a:rPr lang="is-IS" dirty="0"/>
              <a:t> </a:t>
            </a:r>
            <a:r>
              <a:rPr lang="is-IS" dirty="0" smtClean="0"/>
              <a:t>then power-law with exponent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is-IS" dirty="0" smtClean="0"/>
              <a:t> </a:t>
            </a:r>
            <a:endParaRPr lang="is-IS" baseline="30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Power laws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r>
              <a:rPr lang="is-IS" dirty="0" smtClean="0"/>
              <a:t>Exponent typically between 2 and 3 for any </a:t>
            </a:r>
            <a:r>
              <a:rPr lang="is-IS" i="1" dirty="0" smtClean="0"/>
              <a:t>popularity</a:t>
            </a:r>
            <a:r>
              <a:rPr lang="is-IS" dirty="0" smtClean="0"/>
              <a:t> measure (many examples!)</a:t>
            </a:r>
            <a:endParaRPr lang="is-I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52538"/>
            <a:ext cx="6019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6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Power laws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Why do power laws arise? </a:t>
            </a:r>
          </a:p>
          <a:p>
            <a:r>
              <a:rPr lang="is-IS" b="1" dirty="0" smtClean="0"/>
              <a:t>Preferential attachment model</a:t>
            </a:r>
          </a:p>
          <a:p>
            <a:pPr lvl="1"/>
            <a:r>
              <a:rPr lang="is-IS" dirty="0" smtClean="0"/>
              <a:t>A.k.a. rich-get-richer model</a:t>
            </a:r>
          </a:p>
          <a:p>
            <a:pPr lvl="1"/>
            <a:r>
              <a:rPr lang="is-IS" b="1" i="1" dirty="0" smtClean="0"/>
              <a:t>Idea</a:t>
            </a:r>
            <a:r>
              <a:rPr lang="is-IS" b="1" dirty="0" smtClean="0"/>
              <a:t>: </a:t>
            </a:r>
            <a:r>
              <a:rPr lang="is-IS" dirty="0" smtClean="0"/>
              <a:t>People have a tendency to copy decisions of people who act before them</a:t>
            </a:r>
          </a:p>
          <a:p>
            <a:pPr lvl="1"/>
            <a:r>
              <a:rPr lang="is-IS" dirty="0" smtClean="0"/>
              <a:t>Web pages arrive sequentially</a:t>
            </a:r>
          </a:p>
          <a:p>
            <a:pPr lvl="2"/>
            <a:r>
              <a:rPr lang="is-IS" dirty="0" smtClean="0"/>
              <a:t>With probability </a:t>
            </a:r>
            <a:r>
              <a:rPr lang="is-IS" i="1" dirty="0" smtClean="0"/>
              <a:t>p </a:t>
            </a:r>
            <a:r>
              <a:rPr lang="is-IS" dirty="0" smtClean="0"/>
              <a:t>they:</a:t>
            </a:r>
          </a:p>
          <a:p>
            <a:pPr lvl="3"/>
            <a:r>
              <a:rPr lang="is-IS" dirty="0" smtClean="0"/>
              <a:t>Link to a previous page uniformly at random</a:t>
            </a:r>
          </a:p>
          <a:p>
            <a:pPr lvl="2"/>
            <a:r>
              <a:rPr lang="is-IS" dirty="0" smtClean="0"/>
              <a:t>With probability 1-</a:t>
            </a:r>
            <a:r>
              <a:rPr lang="is-IS" i="1" dirty="0" smtClean="0"/>
              <a:t>p </a:t>
            </a:r>
            <a:r>
              <a:rPr lang="is-IS" dirty="0" smtClean="0"/>
              <a:t>they:</a:t>
            </a:r>
            <a:endParaRPr lang="is-IS" dirty="0"/>
          </a:p>
          <a:p>
            <a:pPr lvl="3"/>
            <a:r>
              <a:rPr lang="is-IS" dirty="0" smtClean="0"/>
              <a:t>Link to a page with </a:t>
            </a:r>
            <a:r>
              <a:rPr lang="is-IS" u="sng" dirty="0" smtClean="0"/>
              <a:t>probability proportional to that page‘s in-degree</a:t>
            </a:r>
          </a:p>
          <a:p>
            <a:pPr lvl="1"/>
            <a:r>
              <a:rPr lang="is-IS" b="1" dirty="0" smtClean="0"/>
              <a:t>Theorem:</a:t>
            </a:r>
            <a:r>
              <a:rPr lang="is-IS" dirty="0" smtClean="0"/>
              <a:t> This model produces a network with a power-law degree distribution</a:t>
            </a:r>
          </a:p>
          <a:p>
            <a:pPr lvl="2"/>
            <a:r>
              <a:rPr lang="is-IS" dirty="0" smtClean="0"/>
              <a:t>The exponent is 1+1/(1-</a:t>
            </a:r>
            <a:r>
              <a:rPr lang="is-IS" i="1" dirty="0" smtClean="0"/>
              <a:t>p</a:t>
            </a:r>
            <a:r>
              <a:rPr lang="is-IS" dirty="0" smtClean="0"/>
              <a:t>)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92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Part </a:t>
            </a:r>
            <a:r>
              <a:rPr lang="is-IS" dirty="0" smtClean="0"/>
              <a:t>VI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Chapters </a:t>
            </a:r>
            <a:r>
              <a:rPr lang="is-IS" dirty="0" smtClean="0"/>
              <a:t>16,17, 19 and 20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119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Breadth-first search (BFS)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615162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2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Information cascades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 fontScale="92500" lnSpcReduction="20000"/>
          </a:bodyPr>
          <a:lstStyle/>
          <a:p>
            <a:r>
              <a:rPr lang="is-IS" b="1" dirty="0"/>
              <a:t>Herding </a:t>
            </a:r>
            <a:r>
              <a:rPr lang="is-IS" dirty="0" smtClean="0"/>
              <a:t>or </a:t>
            </a:r>
            <a:r>
              <a:rPr lang="is-IS" b="1" dirty="0" smtClean="0"/>
              <a:t>information cascade</a:t>
            </a:r>
            <a:endParaRPr lang="is-IS" b="1" dirty="0"/>
          </a:p>
          <a:p>
            <a:pPr lvl="1"/>
            <a:r>
              <a:rPr lang="is-IS" dirty="0" smtClean="0"/>
              <a:t>You join a crowd even if it contradicts your private information</a:t>
            </a:r>
          </a:p>
          <a:p>
            <a:pPr lvl="1"/>
            <a:r>
              <a:rPr lang="is-IS" dirty="0" smtClean="0"/>
              <a:t>Could be rational: Others might have more information than you do!</a:t>
            </a:r>
          </a:p>
          <a:p>
            <a:r>
              <a:rPr lang="is-IS" dirty="0" smtClean="0"/>
              <a:t>Cascades may not lead to optimal outcome</a:t>
            </a:r>
          </a:p>
          <a:p>
            <a:pPr lvl="1"/>
            <a:r>
              <a:rPr lang="is-IS" dirty="0" smtClean="0"/>
              <a:t>First few people could be wrong</a:t>
            </a:r>
          </a:p>
          <a:p>
            <a:r>
              <a:rPr lang="is-IS" dirty="0" smtClean="0"/>
              <a:t>Cascades can be based on very little information</a:t>
            </a:r>
          </a:p>
          <a:p>
            <a:pPr lvl="1"/>
            <a:r>
              <a:rPr lang="is-IS" dirty="0" smtClean="0"/>
              <a:t>People start ignoring their private information once the cascade begins</a:t>
            </a:r>
          </a:p>
          <a:p>
            <a:r>
              <a:rPr lang="is-IS" dirty="0" smtClean="0"/>
              <a:t>Cascades are not robust</a:t>
            </a:r>
          </a:p>
          <a:p>
            <a:pPr lvl="1"/>
            <a:r>
              <a:rPr lang="is-IS" dirty="0" smtClean="0"/>
              <a:t>Only a bit more information can break it</a:t>
            </a:r>
          </a:p>
          <a:p>
            <a:pPr lvl="2"/>
            <a:r>
              <a:rPr lang="is-IS" dirty="0" smtClean="0"/>
              <a:t>Emperor‘s new clothes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922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Collective action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Some decisions have direct benefit effects</a:t>
            </a:r>
          </a:p>
          <a:p>
            <a:pPr lvl="1"/>
            <a:r>
              <a:rPr lang="is-IS" dirty="0" smtClean="0"/>
              <a:t>The „network effect“ – buying a fax machine is better for all previous fax machine owners</a:t>
            </a:r>
          </a:p>
          <a:p>
            <a:r>
              <a:rPr lang="is-IS" dirty="0" smtClean="0"/>
              <a:t>Model where everybody sees all actions</a:t>
            </a:r>
          </a:p>
          <a:p>
            <a:pPr lvl="1"/>
            <a:r>
              <a:rPr lang="is-IS" dirty="0" smtClean="0"/>
              <a:t>Each person </a:t>
            </a:r>
            <a:r>
              <a:rPr lang="is-IS" i="1" dirty="0" smtClean="0"/>
              <a:t>i</a:t>
            </a:r>
            <a:r>
              <a:rPr lang="is-IS" dirty="0" smtClean="0"/>
              <a:t> has a threhold t</a:t>
            </a:r>
            <a:r>
              <a:rPr lang="is-IS" baseline="-25000" dirty="0" smtClean="0"/>
              <a:t>i</a:t>
            </a:r>
            <a:endParaRPr lang="is-IS" dirty="0"/>
          </a:p>
          <a:p>
            <a:pPr lvl="1"/>
            <a:r>
              <a:rPr lang="is-IS" dirty="0"/>
              <a:t>W</a:t>
            </a:r>
            <a:r>
              <a:rPr lang="is-IS" dirty="0" smtClean="0"/>
              <a:t>ill adopt behavior if at least t</a:t>
            </a:r>
            <a:r>
              <a:rPr lang="is-IS" baseline="-25000" dirty="0" smtClean="0"/>
              <a:t>i</a:t>
            </a:r>
            <a:r>
              <a:rPr lang="is-IS" dirty="0" smtClean="0"/>
              <a:t> other people are adopters</a:t>
            </a:r>
          </a:p>
          <a:p>
            <a:pPr lvl="1"/>
            <a:r>
              <a:rPr lang="is-IS" dirty="0" smtClean="0"/>
              <a:t>F(x) = fraction of people with threshold ≤</a:t>
            </a:r>
            <a:r>
              <a:rPr lang="is-IS" dirty="0"/>
              <a:t> t</a:t>
            </a:r>
            <a:r>
              <a:rPr lang="is-IS" baseline="-25000" dirty="0"/>
              <a:t>i</a:t>
            </a:r>
            <a:endParaRPr lang="is-IS" dirty="0" smtClean="0"/>
          </a:p>
          <a:p>
            <a:r>
              <a:rPr lang="is-IS" dirty="0" smtClean="0"/>
              <a:t>Can simulate the dynamics to find a </a:t>
            </a:r>
            <a:r>
              <a:rPr lang="is-IS" dirty="0" smtClean="0">
                <a:solidFill>
                  <a:srgbClr val="7030A0"/>
                </a:solidFill>
              </a:rPr>
              <a:t>fixed point</a:t>
            </a:r>
          </a:p>
          <a:p>
            <a:pPr lvl="1"/>
            <a:r>
              <a:rPr lang="is-IS" dirty="0" smtClean="0"/>
              <a:t>When F(x) = x, no more changes to adoptions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570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Network effects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45145"/>
            <a:ext cx="6480720" cy="577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478060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Number of adoptions will decrease to the next fixed point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64828" y="1700808"/>
            <a:ext cx="413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Number of adoptions will </a:t>
            </a:r>
            <a:r>
              <a:rPr lang="is-IS" sz="2400" i="1" dirty="0" smtClean="0"/>
              <a:t>increase </a:t>
            </a:r>
            <a:r>
              <a:rPr lang="is-IS" sz="2400" dirty="0" smtClean="0"/>
              <a:t>to the next fixed point</a:t>
            </a:r>
            <a:endParaRPr lang="is-I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F(x)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3870340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solidFill>
                  <a:srgbClr val="C00000"/>
                </a:solidFill>
              </a:rPr>
              <a:t>x (number of adopters)</a:t>
            </a:r>
            <a:endParaRPr lang="is-IS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39752" y="1052736"/>
            <a:ext cx="5688632" cy="48965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372200" y="2276872"/>
            <a:ext cx="288032" cy="254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Oval 7"/>
          <p:cNvSpPr/>
          <p:nvPr/>
        </p:nvSpPr>
        <p:spPr>
          <a:xfrm>
            <a:off x="3203848" y="4941167"/>
            <a:ext cx="288032" cy="254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51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Network effects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/>
          </a:bodyPr>
          <a:lstStyle/>
          <a:p>
            <a:r>
              <a:rPr lang="is-IS" dirty="0" smtClean="0"/>
              <a:t>But model ignores the network</a:t>
            </a:r>
          </a:p>
          <a:p>
            <a:r>
              <a:rPr lang="is-IS" dirty="0" smtClean="0"/>
              <a:t>How should we organize a revolt? </a:t>
            </a:r>
          </a:p>
          <a:p>
            <a:pPr lvl="1"/>
            <a:r>
              <a:rPr lang="is-IS" dirty="0" smtClean="0"/>
              <a:t>Personal threshold </a:t>
            </a:r>
            <a:r>
              <a:rPr lang="is-IS" i="1" dirty="0" smtClean="0"/>
              <a:t>k</a:t>
            </a:r>
            <a:r>
              <a:rPr lang="is-IS" dirty="0" smtClean="0"/>
              <a:t>: I will show up if at least </a:t>
            </a:r>
            <a:r>
              <a:rPr lang="is-IS" i="1" dirty="0" smtClean="0"/>
              <a:t>k</a:t>
            </a:r>
            <a:r>
              <a:rPr lang="is-IS" dirty="0" smtClean="0"/>
              <a:t> people show up.</a:t>
            </a:r>
          </a:p>
          <a:p>
            <a:pPr lvl="1"/>
            <a:r>
              <a:rPr lang="is-IS" dirty="0" smtClean="0"/>
              <a:t>People know the threshold of their friends</a:t>
            </a:r>
          </a:p>
          <a:p>
            <a:r>
              <a:rPr lang="is-IS" dirty="0" smtClean="0"/>
              <a:t>Each person is playing a 2-person game with each of his friends</a:t>
            </a:r>
          </a:p>
          <a:p>
            <a:pPr lvl="1"/>
            <a:r>
              <a:rPr lang="is-IS" dirty="0" smtClean="0"/>
              <a:t>Great if both choose same option</a:t>
            </a:r>
          </a:p>
          <a:p>
            <a:pPr lvl="1"/>
            <a:r>
              <a:rPr lang="is-IS" dirty="0" smtClean="0"/>
              <a:t>Payoff: </a:t>
            </a:r>
            <a:r>
              <a:rPr lang="is-IS" i="1" dirty="0" smtClean="0"/>
              <a:t>a</a:t>
            </a:r>
            <a:r>
              <a:rPr lang="is-IS" dirty="0" smtClean="0"/>
              <a:t> if both choose A, </a:t>
            </a:r>
            <a:r>
              <a:rPr lang="is-IS" i="1" dirty="0" smtClean="0"/>
              <a:t>b</a:t>
            </a:r>
            <a:r>
              <a:rPr lang="is-IS" dirty="0" smtClean="0"/>
              <a:t> if both choose B</a:t>
            </a:r>
          </a:p>
          <a:p>
            <a:pPr lvl="1"/>
            <a:r>
              <a:rPr lang="is-IS" b="1" dirty="0" smtClean="0"/>
              <a:t>Fact:</a:t>
            </a:r>
            <a:r>
              <a:rPr lang="is-IS" dirty="0" smtClean="0"/>
              <a:t> Node will choose A if b/(a+b) fraction of friends choose 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805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Network effects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r>
              <a:rPr lang="is-IS" b="1" dirty="0" smtClean="0"/>
              <a:t>Theorem</a:t>
            </a:r>
          </a:p>
          <a:p>
            <a:pPr lvl="1"/>
            <a:r>
              <a:rPr lang="is-IS" dirty="0" smtClean="0"/>
              <a:t>The use of a new technology A spreads monotonically (i.e. </a:t>
            </a:r>
            <a:r>
              <a:rPr lang="is-IS" dirty="0"/>
              <a:t>n</a:t>
            </a:r>
            <a:r>
              <a:rPr lang="is-IS" dirty="0" smtClean="0"/>
              <a:t>obody will switch back)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5798"/>
            <a:ext cx="7021537" cy="396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Small world phenomenon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People are connected by short paths</a:t>
            </a:r>
          </a:p>
          <a:p>
            <a:pPr lvl="1"/>
            <a:r>
              <a:rPr lang="is-IS" dirty="0" smtClean="0"/>
              <a:t>Milgram experiment: six degrees of separation</a:t>
            </a:r>
          </a:p>
          <a:p>
            <a:pPr lvl="1"/>
            <a:r>
              <a:rPr lang="is-IS" dirty="0" smtClean="0"/>
              <a:t>MSN experiment: average of 6.7 hops</a:t>
            </a:r>
          </a:p>
          <a:p>
            <a:endParaRPr lang="is-IS" dirty="0" smtClean="0"/>
          </a:p>
          <a:p>
            <a:r>
              <a:rPr lang="is-IS" dirty="0" smtClean="0"/>
              <a:t>Surprising because social networks tend to have high clustering coefficients</a:t>
            </a:r>
          </a:p>
          <a:p>
            <a:pPr lvl="1"/>
            <a:r>
              <a:rPr lang="is-IS" dirty="0" smtClean="0"/>
              <a:t>This impedes the exponential growth (i.e. </a:t>
            </a:r>
            <a:r>
              <a:rPr lang="is-IS" dirty="0"/>
              <a:t>a</a:t>
            </a:r>
            <a:r>
              <a:rPr lang="is-IS" dirty="0" smtClean="0"/>
              <a:t>ssuming my 100 friends each have a 100 distinct friends, etc.)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37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Small world models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Suppose all edges are created independently with probability p</a:t>
            </a:r>
          </a:p>
          <a:p>
            <a:pPr lvl="1"/>
            <a:r>
              <a:rPr lang="is-IS" dirty="0" smtClean="0"/>
              <a:t>The Erdos-Renyi random graph model</a:t>
            </a:r>
          </a:p>
          <a:p>
            <a:r>
              <a:rPr lang="is-IS" b="1" dirty="0" smtClean="0"/>
              <a:t>Properties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69254"/>
            <a:ext cx="9114532" cy="23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Small world models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Theorem</a:t>
            </a:r>
          </a:p>
          <a:p>
            <a:pPr lvl="1"/>
            <a:r>
              <a:rPr lang="is-IS" dirty="0" smtClean="0"/>
              <a:t>The diameter of a random 3-regular graph on n nodes is </a:t>
            </a:r>
            <a:r>
              <a:rPr lang="is-IS" i="1" dirty="0" smtClean="0"/>
              <a:t>O</a:t>
            </a:r>
            <a:r>
              <a:rPr lang="is-IS" dirty="0" smtClean="0"/>
              <a:t>(log </a:t>
            </a:r>
            <a:r>
              <a:rPr lang="is-IS" i="1" dirty="0" smtClean="0"/>
              <a:t>n</a:t>
            </a:r>
            <a:r>
              <a:rPr lang="is-IS" dirty="0" smtClean="0"/>
              <a:t>) with high probability.</a:t>
            </a:r>
          </a:p>
          <a:p>
            <a:pPr lvl="1"/>
            <a:r>
              <a:rPr lang="is-IS" dirty="0" smtClean="0"/>
              <a:t>Gives us a working definition of what „short paths“ really means: O(log n)</a:t>
            </a:r>
          </a:p>
          <a:p>
            <a:r>
              <a:rPr lang="is-IS" dirty="0" smtClean="0"/>
              <a:t>But Erdos-Renyi random graphs don‘t capture triadic closure as in social networks</a:t>
            </a:r>
          </a:p>
          <a:p>
            <a:pPr lvl="1"/>
            <a:r>
              <a:rPr lang="is-IS" dirty="0" smtClean="0"/>
              <a:t>Modify model to have lots of local edges, and a few random links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288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84" y="4077072"/>
            <a:ext cx="2540992" cy="26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Small world models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Watts-Strogatz model</a:t>
            </a:r>
          </a:p>
          <a:p>
            <a:pPr lvl="1"/>
            <a:r>
              <a:rPr lang="is-IS" b="1" dirty="0" smtClean="0"/>
              <a:t>Goal</a:t>
            </a:r>
            <a:r>
              <a:rPr lang="is-IS" dirty="0" smtClean="0"/>
              <a:t>: Create a random graph with lots of triangles (local edges) and small diameter</a:t>
            </a:r>
          </a:p>
          <a:p>
            <a:pPr lvl="1"/>
            <a:r>
              <a:rPr lang="is-IS" dirty="0" smtClean="0"/>
              <a:t>Start with a regular lattice (e.g.  ring or a grid)</a:t>
            </a:r>
          </a:p>
          <a:p>
            <a:pPr lvl="1"/>
            <a:r>
              <a:rPr lang="is-IS" dirty="0" smtClean="0"/>
              <a:t>Rewire:</a:t>
            </a:r>
          </a:p>
          <a:p>
            <a:pPr lvl="2"/>
            <a:r>
              <a:rPr lang="is-IS" dirty="0" smtClean="0"/>
              <a:t>For each edge with prob. </a:t>
            </a:r>
            <a:r>
              <a:rPr lang="is-IS" dirty="0"/>
              <a:t>p</a:t>
            </a:r>
            <a:r>
              <a:rPr lang="is-IS" dirty="0" smtClean="0"/>
              <a:t>, move the other end to a random vertex</a:t>
            </a:r>
          </a:p>
          <a:p>
            <a:pPr lvl="1"/>
            <a:r>
              <a:rPr lang="is-IS" b="1" dirty="0" smtClean="0"/>
              <a:t>Theorem</a:t>
            </a:r>
          </a:p>
          <a:p>
            <a:pPr lvl="2"/>
            <a:r>
              <a:rPr lang="is-IS" dirty="0" smtClean="0"/>
              <a:t>Diameter is O(log </a:t>
            </a:r>
            <a:r>
              <a:rPr lang="is-IS" i="1" dirty="0" smtClean="0"/>
              <a:t>n</a:t>
            </a:r>
            <a:r>
              <a:rPr lang="is-IS" dirty="0" smtClean="0"/>
              <a:t>)</a:t>
            </a:r>
          </a:p>
          <a:p>
            <a:pPr lvl="2"/>
            <a:endParaRPr lang="is-IS" dirty="0" smtClean="0"/>
          </a:p>
          <a:p>
            <a:pPr lvl="2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881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Small world networks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" y="1270556"/>
            <a:ext cx="8790306" cy="43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6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Breadth-first search (BFS)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6350"/>
            <a:ext cx="7856516" cy="460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59632" y="1916832"/>
            <a:ext cx="7776864" cy="72008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59632" y="2996952"/>
            <a:ext cx="7776864" cy="72008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59632" y="4293096"/>
            <a:ext cx="7776864" cy="72008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Small world networks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544616"/>
          </a:xfrm>
        </p:spPr>
        <p:txBody>
          <a:bodyPr>
            <a:normAutofit/>
          </a:bodyPr>
          <a:lstStyle/>
          <a:p>
            <a:r>
              <a:rPr lang="is-IS" b="1" dirty="0" smtClean="0"/>
              <a:t>Observation:</a:t>
            </a:r>
            <a:r>
              <a:rPr lang="is-IS" dirty="0" smtClean="0"/>
              <a:t> People are able to </a:t>
            </a:r>
            <a:r>
              <a:rPr lang="is-IS" i="1" dirty="0" smtClean="0"/>
              <a:t>find </a:t>
            </a:r>
            <a:r>
              <a:rPr lang="is-IS" dirty="0" smtClean="0"/>
              <a:t>these short paths in a decentralized way!</a:t>
            </a:r>
          </a:p>
          <a:p>
            <a:pPr lvl="1"/>
            <a:r>
              <a:rPr lang="is-IS" dirty="0" smtClean="0"/>
              <a:t>Geographic navigation should work in poly-logarithmic time</a:t>
            </a:r>
          </a:p>
          <a:p>
            <a:pPr lvl="2"/>
            <a:r>
              <a:rPr lang="is-IS" b="1" dirty="0" smtClean="0"/>
              <a:t>Geographic navigation:</a:t>
            </a:r>
            <a:r>
              <a:rPr lang="is-IS" dirty="0" smtClean="0"/>
              <a:t> Forward </a:t>
            </a:r>
            <a:r>
              <a:rPr lang="is-IS" dirty="0"/>
              <a:t>the message to the node </a:t>
            </a:r>
            <a:r>
              <a:rPr lang="is-IS" dirty="0" smtClean="0"/>
              <a:t>I know closest </a:t>
            </a:r>
            <a:r>
              <a:rPr lang="is-IS" dirty="0"/>
              <a:t>to the destination</a:t>
            </a:r>
          </a:p>
          <a:p>
            <a:pPr lvl="1"/>
            <a:r>
              <a:rPr lang="is-IS" dirty="0" smtClean="0"/>
              <a:t>Not captured by the Watts-Strogatz model</a:t>
            </a:r>
          </a:p>
          <a:p>
            <a:pPr lvl="2"/>
            <a:r>
              <a:rPr lang="is-IS" b="1" dirty="0" smtClean="0"/>
              <a:t>Theorem: </a:t>
            </a:r>
            <a:r>
              <a:rPr lang="is-IS" dirty="0" smtClean="0"/>
              <a:t>Takes at least n</a:t>
            </a:r>
            <a:r>
              <a:rPr lang="is-IS" baseline="30000" dirty="0" smtClean="0"/>
              <a:t>2/3</a:t>
            </a:r>
            <a:r>
              <a:rPr lang="is-IS" dirty="0" smtClean="0"/>
              <a:t> steps to reach target</a:t>
            </a:r>
          </a:p>
          <a:p>
            <a:r>
              <a:rPr lang="is-IS" dirty="0" smtClean="0"/>
              <a:t>Need a model such that geographic navigation algorithm works naturally</a:t>
            </a:r>
          </a:p>
        </p:txBody>
      </p:sp>
    </p:spTree>
    <p:extLst>
      <p:ext uri="{BB962C8B-B14F-4D97-AF65-F5344CB8AC3E}">
        <p14:creationId xmlns:p14="http://schemas.microsoft.com/office/powerpoint/2010/main" val="30217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Small world networks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 fontScale="92500" lnSpcReduction="20000"/>
          </a:bodyPr>
          <a:lstStyle/>
          <a:p>
            <a:r>
              <a:rPr lang="is-IS" b="1" dirty="0"/>
              <a:t>Kleinberg‘s model</a:t>
            </a:r>
          </a:p>
          <a:p>
            <a:pPr lvl="1"/>
            <a:r>
              <a:rPr lang="is-IS" dirty="0" smtClean="0"/>
              <a:t>The random edges in the Watts-Strogatz model were </a:t>
            </a:r>
            <a:r>
              <a:rPr lang="is-IS" i="1" dirty="0" smtClean="0"/>
              <a:t>too </a:t>
            </a:r>
            <a:r>
              <a:rPr lang="is-IS" dirty="0" smtClean="0"/>
              <a:t>random for navigation</a:t>
            </a:r>
          </a:p>
          <a:p>
            <a:r>
              <a:rPr lang="is-IS" dirty="0" smtClean="0"/>
              <a:t>Create long-range edges with probability</a:t>
            </a:r>
          </a:p>
          <a:p>
            <a:pPr lvl="1"/>
            <a:r>
              <a:rPr lang="is-IS" dirty="0" smtClean="0"/>
              <a:t>P[u links to v] = 1 / distance(u,v)</a:t>
            </a:r>
            <a:r>
              <a:rPr lang="is-IS" baseline="30000" dirty="0">
                <a:latin typeface="Times New Roman"/>
                <a:cs typeface="Times New Roman"/>
              </a:rPr>
              <a:t>α</a:t>
            </a:r>
            <a:endParaRPr lang="is-IS" baseline="30000" dirty="0" smtClean="0"/>
          </a:p>
          <a:p>
            <a:pPr lvl="2"/>
            <a:r>
              <a:rPr lang="is-IS" dirty="0" smtClean="0"/>
              <a:t>distance(u,v) is the grid distance between u and v</a:t>
            </a:r>
          </a:p>
          <a:p>
            <a:pPr lvl="1"/>
            <a:r>
              <a:rPr lang="is-IS" i="1" dirty="0" smtClean="0"/>
              <a:t>High </a:t>
            </a:r>
            <a:r>
              <a:rPr lang="el-GR" i="1" dirty="0" smtClean="0">
                <a:latin typeface="Times New Roman"/>
                <a:cs typeface="Times New Roman"/>
              </a:rPr>
              <a:t>α</a:t>
            </a:r>
            <a:r>
              <a:rPr lang="is-IS" i="1" dirty="0" smtClean="0"/>
              <a:t>: </a:t>
            </a:r>
            <a:r>
              <a:rPr lang="is-IS" dirty="0" smtClean="0"/>
              <a:t>Mostly know people close by</a:t>
            </a:r>
          </a:p>
          <a:p>
            <a:pPr lvl="1"/>
            <a:r>
              <a:rPr lang="is-IS" i="1" dirty="0" smtClean="0"/>
              <a:t>Low </a:t>
            </a:r>
            <a:r>
              <a:rPr lang="el-GR" i="1" dirty="0" smtClean="0">
                <a:latin typeface="Times New Roman"/>
                <a:cs typeface="Times New Roman"/>
              </a:rPr>
              <a:t>α</a:t>
            </a:r>
            <a:r>
              <a:rPr lang="is-IS" i="1" dirty="0" smtClean="0"/>
              <a:t>: </a:t>
            </a:r>
            <a:r>
              <a:rPr lang="is-IS" dirty="0" smtClean="0"/>
              <a:t>Know people from very far away</a:t>
            </a:r>
          </a:p>
          <a:p>
            <a:r>
              <a:rPr lang="is-IS" b="1" dirty="0" smtClean="0"/>
              <a:t>Theorem</a:t>
            </a:r>
          </a:p>
          <a:p>
            <a:pPr lvl="1"/>
            <a:r>
              <a:rPr lang="is-IS" dirty="0" smtClean="0"/>
              <a:t>For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is-IS" dirty="0" smtClean="0"/>
              <a:t>=2, geographic navigation takes O(log</a:t>
            </a:r>
            <a:r>
              <a:rPr lang="is-IS" baseline="30000" dirty="0" smtClean="0"/>
              <a:t>2</a:t>
            </a:r>
            <a:r>
              <a:rPr lang="is-IS" dirty="0" smtClean="0"/>
              <a:t> n) time</a:t>
            </a:r>
          </a:p>
          <a:p>
            <a:pPr lvl="1"/>
            <a:r>
              <a:rPr lang="is-IS" dirty="0" smtClean="0"/>
              <a:t>For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is-IS" dirty="0"/>
              <a:t>≠</a:t>
            </a:r>
            <a:r>
              <a:rPr lang="is-IS" dirty="0" smtClean="0"/>
              <a:t>2, no algorithm can navigate in poly-log time</a:t>
            </a:r>
          </a:p>
          <a:p>
            <a:pPr lvl="2"/>
            <a:r>
              <a:rPr lang="is-IS" dirty="0" smtClean="0"/>
              <a:t>Actually it‘s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is-IS" dirty="0" smtClean="0">
                <a:latin typeface="Times New Roman"/>
                <a:cs typeface="Times New Roman"/>
              </a:rPr>
              <a:t>=</a:t>
            </a:r>
            <a:r>
              <a:rPr lang="is-IS" dirty="0" smtClean="0"/>
              <a:t>dimension of the grid</a:t>
            </a:r>
          </a:p>
          <a:p>
            <a:pPr lvl="1"/>
            <a:endParaRPr lang="is-IS" baseline="30000" dirty="0"/>
          </a:p>
        </p:txBody>
      </p:sp>
    </p:spTree>
    <p:extLst>
      <p:ext uri="{BB962C8B-B14F-4D97-AF65-F5344CB8AC3E}">
        <p14:creationId xmlns:p14="http://schemas.microsoft.com/office/powerpoint/2010/main" val="186502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Small world networks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/>
          <a:lstStyle/>
          <a:p>
            <a:r>
              <a:rPr lang="is-IS" dirty="0" smtClean="0"/>
              <a:t>Kleinberg‘s model fits real-world data well</a:t>
            </a:r>
          </a:p>
          <a:p>
            <a:pPr lvl="1"/>
            <a:r>
              <a:rPr lang="is-IS" dirty="0" smtClean="0"/>
              <a:t>Using ZIP-codes in LiveJournal and measuring distance by rank (# people living closer), get an excellent fit to 1 / rank(</a:t>
            </a:r>
            <a:r>
              <a:rPr lang="is-IS" i="1" dirty="0" smtClean="0"/>
              <a:t>u,v</a:t>
            </a:r>
            <a:r>
              <a:rPr lang="is-IS" dirty="0" smtClean="0"/>
              <a:t>)</a:t>
            </a:r>
          </a:p>
          <a:p>
            <a:pPr lvl="1"/>
            <a:endParaRPr lang="is-IS" dirty="0" smtClean="0"/>
          </a:p>
          <a:p>
            <a:r>
              <a:rPr lang="is-IS" dirty="0" smtClean="0"/>
              <a:t>Implications for peer-to-peer networks</a:t>
            </a:r>
          </a:p>
          <a:p>
            <a:pPr lvl="1"/>
            <a:r>
              <a:rPr lang="is-IS" dirty="0" smtClean="0"/>
              <a:t>Can construct networks that allow for efficient search for content</a:t>
            </a:r>
          </a:p>
          <a:p>
            <a:pPr lvl="2"/>
            <a:r>
              <a:rPr lang="is-IS" dirty="0" smtClean="0"/>
              <a:t>Chord from MIT is the best known</a:t>
            </a:r>
          </a:p>
          <a:p>
            <a:pPr lvl="1"/>
            <a:r>
              <a:rPr lang="is-IS" b="1" dirty="0" smtClean="0"/>
              <a:t>Efficient:</a:t>
            </a:r>
            <a:r>
              <a:rPr lang="is-IS" dirty="0" smtClean="0"/>
              <a:t> find a file using O(log </a:t>
            </a:r>
            <a:r>
              <a:rPr lang="is-IS" i="1" dirty="0" smtClean="0"/>
              <a:t>n</a:t>
            </a:r>
            <a:r>
              <a:rPr lang="is-IS" dirty="0" smtClean="0"/>
              <a:t>) messages</a:t>
            </a:r>
          </a:p>
        </p:txBody>
      </p:sp>
    </p:spTree>
    <p:extLst>
      <p:ext uri="{BB962C8B-B14F-4D97-AF65-F5344CB8AC3E}">
        <p14:creationId xmlns:p14="http://schemas.microsoft.com/office/powerpoint/2010/main" val="36238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1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Strong and Weak Ties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Triadic closure</a:t>
            </a:r>
          </a:p>
          <a:p>
            <a:pPr lvl="1"/>
            <a:r>
              <a:rPr lang="is-IS" dirty="0" smtClean="0"/>
              <a:t>If two people have friends in common, they‘re more likely to become friends themselves</a:t>
            </a:r>
          </a:p>
          <a:p>
            <a:r>
              <a:rPr lang="is-IS" b="1" dirty="0" smtClean="0"/>
              <a:t>Clustering coefficient</a:t>
            </a:r>
          </a:p>
          <a:p>
            <a:pPr lvl="1"/>
            <a:r>
              <a:rPr lang="is-IS" dirty="0" smtClean="0"/>
              <a:t>Over every pair of my friends, what fraction them are friends themselves?</a:t>
            </a:r>
          </a:p>
          <a:p>
            <a:r>
              <a:rPr lang="is-IS" b="1" dirty="0" smtClean="0"/>
              <a:t>Local bridge</a:t>
            </a:r>
            <a:endParaRPr lang="is-IS" dirty="0"/>
          </a:p>
          <a:p>
            <a:pPr lvl="1"/>
            <a:r>
              <a:rPr lang="is-IS" dirty="0" smtClean="0"/>
              <a:t>If A and B are friends and have no other friends in common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154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Strong and Weak Ties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/>
          </a:bodyPr>
          <a:lstStyle/>
          <a:p>
            <a:r>
              <a:rPr lang="is-IS" dirty="0" smtClean="0"/>
              <a:t>Suppose edges are now either </a:t>
            </a:r>
            <a:r>
              <a:rPr lang="is-IS" i="1" dirty="0" smtClean="0"/>
              <a:t>strong </a:t>
            </a:r>
            <a:r>
              <a:rPr lang="is-IS" dirty="0" smtClean="0"/>
              <a:t>(friends) or </a:t>
            </a:r>
            <a:r>
              <a:rPr lang="is-IS" i="1" dirty="0" smtClean="0"/>
              <a:t>weak</a:t>
            </a:r>
            <a:r>
              <a:rPr lang="is-IS" dirty="0" smtClean="0"/>
              <a:t> (acquaintances) </a:t>
            </a:r>
          </a:p>
          <a:p>
            <a:r>
              <a:rPr lang="is-IS" b="1" dirty="0" smtClean="0"/>
              <a:t>Strong Triadic Closure Property</a:t>
            </a:r>
            <a:r>
              <a:rPr lang="is-IS" dirty="0" smtClean="0"/>
              <a:t> (STCP)</a:t>
            </a:r>
          </a:p>
          <a:p>
            <a:pPr lvl="1"/>
            <a:r>
              <a:rPr lang="is-IS" dirty="0" smtClean="0"/>
              <a:t>For every node A with strong ties to some friends B and C, then B and C are connected by an edge (either weak or strong).</a:t>
            </a:r>
          </a:p>
          <a:p>
            <a:r>
              <a:rPr lang="is-IS" b="1" dirty="0" smtClean="0"/>
              <a:t>Thm:</a:t>
            </a:r>
          </a:p>
          <a:p>
            <a:pPr lvl="1"/>
            <a:r>
              <a:rPr lang="is-IS" dirty="0" smtClean="0"/>
              <a:t>If a node A satisfies STCP and is involved in at least two strong ties, then any local bridge it is involved in must be a weak tie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512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Strong and Weak Ties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/>
          </a:bodyPr>
          <a:lstStyle/>
          <a:p>
            <a:r>
              <a:rPr lang="is-IS" dirty="0" smtClean="0"/>
              <a:t>People seem to maintain a small number (~40) of strong ties (Facebook/Twitter)</a:t>
            </a:r>
          </a:p>
          <a:p>
            <a:r>
              <a:rPr lang="is-IS" b="1" dirty="0" smtClean="0"/>
              <a:t>Structural hole</a:t>
            </a:r>
            <a:r>
              <a:rPr lang="is-IS" dirty="0" smtClean="0"/>
              <a:t>:</a:t>
            </a:r>
          </a:p>
          <a:p>
            <a:pPr lvl="1"/>
            <a:r>
              <a:rPr lang="is-IS" dirty="0" smtClean="0"/>
              <a:t>The „empty space“ or „missing“ edges between groups that don‘t interact much</a:t>
            </a:r>
          </a:p>
          <a:p>
            <a:r>
              <a:rPr lang="is-IS" b="1" dirty="0" smtClean="0"/>
              <a:t>Betweenness </a:t>
            </a:r>
            <a:r>
              <a:rPr lang="is-IS" dirty="0" smtClean="0"/>
              <a:t>of an edge:</a:t>
            </a:r>
          </a:p>
          <a:p>
            <a:pPr lvl="1"/>
            <a:r>
              <a:rPr lang="is-IS" dirty="0" smtClean="0"/>
              <a:t>Essentially the number of shortest paths (between pairs of nodes) that use the edge</a:t>
            </a:r>
          </a:p>
          <a:p>
            <a:pPr lvl="2"/>
            <a:r>
              <a:rPr lang="is-IS" dirty="0" smtClean="0"/>
              <a:t>But if there are multiple shortest paths between A and B, say k of them, the contribution to betweenness of intermediate edges is only 1/k instead of 1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513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14732</TotalTime>
  <Words>3355</Words>
  <Application>Microsoft Office PowerPoint</Application>
  <PresentationFormat>On-screen Show (4:3)</PresentationFormat>
  <Paragraphs>498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Solstice</vt:lpstr>
      <vt:lpstr>The Structure of Networks</vt:lpstr>
      <vt:lpstr>Part I</vt:lpstr>
      <vt:lpstr>Graph Theory</vt:lpstr>
      <vt:lpstr>Breadth-first search (BFS)</vt:lpstr>
      <vt:lpstr>Breadth-first search (BFS)</vt:lpstr>
      <vt:lpstr>Breadth-first search (BFS)</vt:lpstr>
      <vt:lpstr>Strong and Weak Ties</vt:lpstr>
      <vt:lpstr>Strong and Weak Ties</vt:lpstr>
      <vt:lpstr>Strong and Weak Ties</vt:lpstr>
      <vt:lpstr>Positive and Negative Relationships</vt:lpstr>
      <vt:lpstr>Positive and Negative Relationships</vt:lpstr>
      <vt:lpstr>Positive and Negative Relationships</vt:lpstr>
      <vt:lpstr>Part II</vt:lpstr>
      <vt:lpstr>Game Theory</vt:lpstr>
      <vt:lpstr>Game Theory</vt:lpstr>
      <vt:lpstr>Game Theory</vt:lpstr>
      <vt:lpstr>Game Theory</vt:lpstr>
      <vt:lpstr>Game Theory</vt:lpstr>
      <vt:lpstr>Important Games</vt:lpstr>
      <vt:lpstr>Important Games</vt:lpstr>
      <vt:lpstr>Game Theory</vt:lpstr>
      <vt:lpstr>Mixed Strategies: Example</vt:lpstr>
      <vt:lpstr>Evolutionary Game Theory</vt:lpstr>
      <vt:lpstr>Evolutionary Game Theory</vt:lpstr>
      <vt:lpstr>Evolutionary Game Theory</vt:lpstr>
      <vt:lpstr>Evolutionary Game Theory</vt:lpstr>
      <vt:lpstr>Routing Games</vt:lpstr>
      <vt:lpstr>Routing Games</vt:lpstr>
      <vt:lpstr>Routing Games</vt:lpstr>
      <vt:lpstr>Auctions</vt:lpstr>
      <vt:lpstr>Auctions</vt:lpstr>
      <vt:lpstr>Auctions</vt:lpstr>
      <vt:lpstr>Auctions</vt:lpstr>
      <vt:lpstr>Part IV (and V)</vt:lpstr>
      <vt:lpstr>Sponsored search</vt:lpstr>
      <vt:lpstr>Sponsored search</vt:lpstr>
      <vt:lpstr>Sponsored search</vt:lpstr>
      <vt:lpstr>Sponsored search</vt:lpstr>
      <vt:lpstr>Structure of the web</vt:lpstr>
      <vt:lpstr>Structure of the web</vt:lpstr>
      <vt:lpstr>Ranking web pages </vt:lpstr>
      <vt:lpstr>Ranking web pages</vt:lpstr>
      <vt:lpstr>PageRank example</vt:lpstr>
      <vt:lpstr>Ranking web pages</vt:lpstr>
      <vt:lpstr>Power laws</vt:lpstr>
      <vt:lpstr>Power laws</vt:lpstr>
      <vt:lpstr>Power laws</vt:lpstr>
      <vt:lpstr>Power laws</vt:lpstr>
      <vt:lpstr>Part VI</vt:lpstr>
      <vt:lpstr>Information cascades </vt:lpstr>
      <vt:lpstr>Collective action</vt:lpstr>
      <vt:lpstr>Network effects</vt:lpstr>
      <vt:lpstr>Network effects</vt:lpstr>
      <vt:lpstr>Network effects</vt:lpstr>
      <vt:lpstr>Small world phenomenon</vt:lpstr>
      <vt:lpstr>Small world models</vt:lpstr>
      <vt:lpstr>Small world models</vt:lpstr>
      <vt:lpstr>Small world models</vt:lpstr>
      <vt:lpstr>Small world networks</vt:lpstr>
      <vt:lpstr>Small world networks</vt:lpstr>
      <vt:lpstr>Small world networks</vt:lpstr>
      <vt:lpstr>Small world networks</vt:lpstr>
      <vt:lpstr>PowerPoint Presentation</vt:lpstr>
    </vt:vector>
  </TitlesOfParts>
  <Company>Háskólinn í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Ýmir Vigfússon</dc:creator>
  <cp:lastModifiedBy>Ýmir Vigfússon</cp:lastModifiedBy>
  <cp:revision>153</cp:revision>
  <dcterms:created xsi:type="dcterms:W3CDTF">2011-06-30T15:04:41Z</dcterms:created>
  <dcterms:modified xsi:type="dcterms:W3CDTF">2011-08-09T16:41:12Z</dcterms:modified>
</cp:coreProperties>
</file>