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88" r:id="rId3"/>
    <p:sldId id="394" r:id="rId4"/>
    <p:sldId id="395" r:id="rId5"/>
    <p:sldId id="396" r:id="rId6"/>
    <p:sldId id="397" r:id="rId7"/>
    <p:sldId id="390" r:id="rId8"/>
    <p:sldId id="398" r:id="rId9"/>
    <p:sldId id="392" r:id="rId10"/>
    <p:sldId id="391" r:id="rId11"/>
    <p:sldId id="403" r:id="rId12"/>
    <p:sldId id="389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40" r:id="rId47"/>
    <p:sldId id="437" r:id="rId48"/>
    <p:sldId id="438" r:id="rId49"/>
    <p:sldId id="441" r:id="rId50"/>
    <p:sldId id="43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14.7.2011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7/14/2011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hz1wPbhiu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V2CK2TatM_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foodsubs.com/Photos/apple-braeburn.jpg&amp;imgrefurl=http://www.foodsubs.com/Apples.html&amp;usg=__WtiOztn8i5iI28WXQdLvIEyGBYA=&amp;h=294&amp;w=322&amp;sz=10&amp;hl=en&amp;start=17&amp;um=1&amp;tbnid=100LsRloOgr-nM:&amp;tbnh=108&amp;tbnw=118&amp;prev=/images?q=apple&amp;hl=en&amp;rls=com.microsoft:en-us&amp;um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tatic.bigstockphoto.com/thumbs/1/1/5/large/511162.jpg&amp;imgrefurl=http://www.bigstockphoto.com/photo/view/511162&amp;usg=__HcS6EW2QF24XBb-cnwWsZJypbRI=&amp;h=277&amp;w=370&amp;sz=18&amp;hl=en&amp;start=1&amp;um=1&amp;tbnid=IKEjT_ZJyVU98M:&amp;tbnh=91&amp;tbnw=122&amp;prev=/images?q=sold+stamp&amp;hl=en&amp;rls=com.microsoft:en-us&amp;um=1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en.wikipedia.org/wiki/File:William_Vickrey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hyperlink" Target="http://images.google.com/imgres?imgurl=http://cincinnatirealestateauctions.com/images/CincinnatiRealEstateAuctions3.jpg&amp;imgrefurl=http://cincinnatirealestateauctions.com/&amp;usg=__jIaR_sTp94ihql89h9ZNlBMFFyo=&amp;h=481&amp;w=245&amp;sz=16&amp;hl=en&amp;start=1&amp;um=1&amp;tbnid=F-msFc21xdqykM:&amp;tbnh=129&amp;tbnw=66&amp;prev=/images?q=auctioneer&amp;hl=en&amp;rls=com.microsoft:en-us&amp;um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The Structure of Networks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</a:endParaRPr>
          </a:p>
          <a:p>
            <a:pPr algn="ctr"/>
            <a:endParaRPr lang="is-IS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>
                <a:solidFill>
                  <a:srgbClr val="7030A0"/>
                </a:solidFill>
              </a:rPr>
              <a:t>T-214-SINE</a:t>
            </a:r>
            <a:r>
              <a:rPr lang="is-IS" sz="4000" dirty="0" smtClean="0"/>
              <a:t>    Summer 2011</a:t>
            </a:r>
          </a:p>
          <a:p>
            <a:pPr algn="ctr"/>
            <a:endParaRPr lang="is-IS" sz="4000" dirty="0" smtClean="0"/>
          </a:p>
          <a:p>
            <a:pPr algn="ctr"/>
            <a:r>
              <a:rPr lang="is-IS" sz="4000" dirty="0" smtClean="0"/>
              <a:t>Chapter </a:t>
            </a:r>
            <a:r>
              <a:rPr lang="is-IS" sz="4000" dirty="0" smtClean="0"/>
              <a:t>9</a:t>
            </a:r>
            <a:endParaRPr lang="is-IS" sz="4000" dirty="0" smtClean="0"/>
          </a:p>
          <a:p>
            <a:pPr algn="ctr"/>
            <a:endParaRPr lang="is-IS" sz="4000" dirty="0" smtClean="0"/>
          </a:p>
          <a:p>
            <a:pPr algn="ctr"/>
            <a:r>
              <a:rPr lang="is-IS" sz="4000" i="1" dirty="0" smtClean="0"/>
              <a:t>Ýmir Vigfússon</a:t>
            </a:r>
          </a:p>
          <a:p>
            <a:pPr algn="ctr"/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6711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708392" cy="5544616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We could just ask how much people are willing to pay</a:t>
            </a:r>
          </a:p>
          <a:p>
            <a:pPr lvl="1"/>
            <a:r>
              <a:rPr lang="is-IS" dirty="0" smtClean="0"/>
              <a:t>But would they lie? </a:t>
            </a:r>
          </a:p>
          <a:p>
            <a:pPr lvl="1"/>
            <a:r>
              <a:rPr lang="is-IS" dirty="0" smtClean="0"/>
              <a:t>Or manipulate the outcome?</a:t>
            </a:r>
          </a:p>
          <a:p>
            <a:endParaRPr lang="is-IS" dirty="0" smtClean="0"/>
          </a:p>
          <a:p>
            <a:r>
              <a:rPr lang="is-IS" dirty="0" smtClean="0"/>
              <a:t>Problem:</a:t>
            </a:r>
          </a:p>
          <a:p>
            <a:pPr lvl="1"/>
            <a:r>
              <a:rPr lang="is-IS" dirty="0" smtClean="0">
                <a:solidFill>
                  <a:srgbClr val="00B050"/>
                </a:solidFill>
              </a:rPr>
              <a:t>How do we motivate buyers to reveal their true values?</a:t>
            </a:r>
          </a:p>
          <a:p>
            <a:pPr lvl="1"/>
            <a:endParaRPr lang="is-IS" dirty="0" smtClean="0">
              <a:solidFill>
                <a:srgbClr val="00B050"/>
              </a:solidFill>
            </a:endParaRPr>
          </a:p>
          <a:p>
            <a:r>
              <a:rPr lang="is-IS" dirty="0" smtClean="0"/>
              <a:t>Auction theory sub-field of </a:t>
            </a:r>
            <a:r>
              <a:rPr lang="is-IS" i="1" dirty="0" smtClean="0"/>
              <a:t>Mechanism Design</a:t>
            </a:r>
            <a:endParaRPr lang="is-IS" dirty="0"/>
          </a:p>
          <a:p>
            <a:pPr lvl="1"/>
            <a:r>
              <a:rPr lang="is-IS" dirty="0" smtClean="0"/>
              <a:t>We design the market, „Economists as engineers“</a:t>
            </a:r>
          </a:p>
          <a:p>
            <a:pPr lvl="1"/>
            <a:r>
              <a:rPr lang="is-IS" dirty="0" smtClean="0"/>
              <a:t>Design an auction so that </a:t>
            </a:r>
            <a:r>
              <a:rPr lang="is-IS" i="1" dirty="0" smtClean="0"/>
              <a:t>in equilibrium </a:t>
            </a:r>
            <a:r>
              <a:rPr lang="is-IS" dirty="0" smtClean="0"/>
              <a:t>we get the results that we want</a:t>
            </a:r>
          </a:p>
          <a:p>
            <a:pPr lvl="1"/>
            <a:endParaRPr lang="is-I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21" y="1988840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43000"/>
          </a:xfrm>
        </p:spPr>
        <p:txBody>
          <a:bodyPr/>
          <a:lstStyle/>
          <a:p>
            <a:r>
              <a:rPr lang="en-US" dirty="0" smtClean="0"/>
              <a:t>Goal of auctions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7643192" cy="5334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 seller (“auctioneer”) may have several goals.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Most common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Maximize </a:t>
            </a:r>
            <a:r>
              <a:rPr lang="en-US" sz="2800" dirty="0" smtClean="0">
                <a:solidFill>
                  <a:srgbClr val="006600"/>
                </a:solidFill>
              </a:rPr>
              <a:t>revenue </a:t>
            </a:r>
            <a:r>
              <a:rPr lang="en-US" sz="2800" dirty="0" smtClean="0"/>
              <a:t>(profit)</a:t>
            </a:r>
          </a:p>
          <a:p>
            <a:pPr marL="914400" lvl="1" indent="-51435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Maximize </a:t>
            </a:r>
            <a:r>
              <a:rPr lang="en-US" sz="2800" dirty="0" smtClean="0">
                <a:solidFill>
                  <a:srgbClr val="006600"/>
                </a:solidFill>
              </a:rPr>
              <a:t>social welfare </a:t>
            </a:r>
            <a:r>
              <a:rPr lang="en-US" sz="2800" dirty="0" smtClean="0"/>
              <a:t>(efficiency)</a:t>
            </a:r>
          </a:p>
          <a:p>
            <a:pPr marL="914400" lvl="1" indent="-514350"/>
            <a:r>
              <a:rPr lang="en-US" sz="2400" dirty="0" smtClean="0"/>
              <a:t>Give the item to the buyer that wants it the most. (regardless of payments.)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6600"/>
                </a:solidFill>
              </a:rPr>
              <a:t>Fairness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for example, give items to the poor.</a:t>
            </a:r>
          </a:p>
          <a:p>
            <a:pPr marL="914400" lvl="1" indent="-514350"/>
            <a:endParaRPr lang="en-US" sz="2400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400800" y="4648200"/>
            <a:ext cx="2514600" cy="838200"/>
          </a:xfrm>
          <a:prstGeom prst="wedgeRoundRectCallout">
            <a:avLst>
              <a:gd name="adj1" fmla="val -121514"/>
              <a:gd name="adj2" fmla="val -5257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is our focus today.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Types of auctions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Ascending-bid (English auctions)</a:t>
            </a:r>
            <a:endParaRPr lang="is-IS" dirty="0"/>
          </a:p>
        </p:txBody>
      </p:sp>
      <p:pic>
        <p:nvPicPr>
          <p:cNvPr id="4" name="Content Placeholder 7" descr="SOTHBEY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624378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English Auctions at </a:t>
            </a:r>
            <a:r>
              <a:rPr lang="en-US" dirty="0" err="1" smtClean="0">
                <a:hlinkClick r:id="rId2"/>
              </a:rPr>
              <a:t>ebay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678423"/>
            <a:ext cx="8972550" cy="44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51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English auction -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Price </a:t>
            </a:r>
            <a:r>
              <a:rPr lang="en-US" sz="2800" i="1" dirty="0" smtClean="0">
                <a:solidFill>
                  <a:srgbClr val="3B0A92"/>
                </a:solidFill>
              </a:rPr>
              <a:t>p</a:t>
            </a:r>
            <a:r>
              <a:rPr lang="en-US" sz="2800" dirty="0" smtClean="0"/>
              <a:t> is announced each time.</a:t>
            </a:r>
          </a:p>
          <a:p>
            <a:pPr marL="914400" lvl="1" indent="-514350"/>
            <a:r>
              <a:rPr lang="en-US" sz="2400" dirty="0" smtClean="0"/>
              <a:t>At the beginning, </a:t>
            </a:r>
            <a:r>
              <a:rPr lang="en-US" sz="2400" i="1" dirty="0" smtClean="0">
                <a:solidFill>
                  <a:srgbClr val="3B0A92"/>
                </a:solidFill>
              </a:rPr>
              <a:t>p=0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u="sng" dirty="0" smtClean="0"/>
              <a:t>Raising hand by a buyer: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Agreeing to buy the item for  </a:t>
            </a:r>
            <a:r>
              <a:rPr lang="en-US" sz="2400" i="1" dirty="0" smtClean="0">
                <a:solidFill>
                  <a:srgbClr val="3B0A92"/>
                </a:solidFill>
              </a:rPr>
              <a:t>p + $1.</a:t>
            </a:r>
            <a:endParaRPr lang="en-US" sz="2800" i="1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If no bidder raised his hand for 1 minute, the item is sold. </a:t>
            </a:r>
          </a:p>
          <a:p>
            <a:pPr marL="914400" lvl="1" indent="-514350"/>
            <a:r>
              <a:rPr lang="en-US" sz="2400" dirty="0" smtClean="0"/>
              <a:t>To the bidder who made the last offer.</a:t>
            </a:r>
          </a:p>
          <a:p>
            <a:pPr marL="914400" lvl="1" indent="-514350"/>
            <a:r>
              <a:rPr lang="en-US" sz="2400" dirty="0" smtClean="0"/>
              <a:t>She p</a:t>
            </a:r>
            <a:r>
              <a:rPr lang="en-US" sz="2400" dirty="0" smtClean="0"/>
              <a:t>ays her last </a:t>
            </a:r>
            <a:r>
              <a:rPr lang="en-US" sz="2400" dirty="0" smtClean="0"/>
              <a:t>offer.</a:t>
            </a:r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0" y="31696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=0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=1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=2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0A92"/>
                </a:solidFill>
              </a:rPr>
              <a:t>p</a:t>
            </a:r>
            <a:r>
              <a:rPr lang="en-US" sz="2000" b="1" dirty="0" smtClean="0">
                <a:solidFill>
                  <a:srgbClr val="3B0A92"/>
                </a:solidFill>
              </a:rPr>
              <a:t>=3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66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1250" y="426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bid=3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638299"/>
            <a:ext cx="1123950" cy="10287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00200"/>
            <a:ext cx="16192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Dutch Flower Market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9154" name="Picture 2" descr="http://rolu.terapad.com/resources/648/assets/images/tulips/tulip%20a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607695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Today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062"/>
            <a:ext cx="68580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30062"/>
            <a:ext cx="6934200" cy="34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4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 -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48768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Price </a:t>
            </a:r>
            <a:r>
              <a:rPr lang="en-US" sz="2800" i="1" dirty="0" smtClean="0">
                <a:solidFill>
                  <a:srgbClr val="3B0A92"/>
                </a:solidFill>
              </a:rPr>
              <a:t>p</a:t>
            </a:r>
            <a:r>
              <a:rPr lang="en-US" sz="2800" dirty="0" smtClean="0"/>
              <a:t> is announced each time.</a:t>
            </a:r>
          </a:p>
          <a:p>
            <a:pPr marL="914400" lvl="1" indent="-514350"/>
            <a:r>
              <a:rPr lang="en-US" sz="2400" dirty="0" smtClean="0"/>
              <a:t>At the beginning,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rgbClr val="3B0A92"/>
                </a:solidFill>
              </a:rPr>
              <a:t>p = maximum price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Seller lowers the price by $1 at each period.</a:t>
            </a:r>
            <a:endParaRPr lang="en-US" sz="2800" i="1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First buyer to raise his hand, wins the items.</a:t>
            </a:r>
          </a:p>
          <a:p>
            <a:pPr marL="914400" lvl="1" indent="-514350"/>
            <a:r>
              <a:rPr lang="en-US" sz="2000" dirty="0" smtClean="0"/>
              <a:t>He pays the current </a:t>
            </a:r>
            <a:r>
              <a:rPr lang="en-US" sz="2000" dirty="0" smtClean="0"/>
              <a:t>price.</a:t>
            </a:r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0" y="31696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p=100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p=99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p=98</a:t>
            </a:r>
            <a:endParaRPr lang="en-US" sz="2000" b="1" dirty="0">
              <a:solidFill>
                <a:srgbClr val="3B0A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81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B0A92"/>
                </a:solidFill>
              </a:rPr>
              <a:t>p=97</a:t>
            </a:r>
            <a:endParaRPr lang="en-US" sz="2000" b="1" dirty="0">
              <a:solidFill>
                <a:srgbClr val="3B0A92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638299"/>
            <a:ext cx="1123950" cy="10287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6200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$97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Dutch auctions - trivia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295400"/>
            <a:ext cx="7643192" cy="5334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/>
              <a:t>One advantage:  quick. </a:t>
            </a:r>
          </a:p>
          <a:p>
            <a:pPr marL="914400" lvl="1" indent="-514350"/>
            <a:r>
              <a:rPr lang="en-US" dirty="0" smtClean="0"/>
              <a:t>Only requires one bid!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 department of treasury sells bonds using Dutch auctions.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IPO for Google’s stock was done using a variant of a Dutch auction.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Four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064896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We will now present the following auctions. </a:t>
            </a:r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English Auctions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Dutch Auctions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-price/”pay-your-bid” auctions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baseline="30000" dirty="0" smtClean="0">
                <a:solidFill>
                  <a:srgbClr val="7030A0"/>
                </a:solidFill>
              </a:rPr>
              <a:t>nd</a:t>
            </a:r>
            <a:r>
              <a:rPr lang="en-US" dirty="0" smtClean="0">
                <a:solidFill>
                  <a:srgbClr val="7030A0"/>
                </a:solidFill>
              </a:rPr>
              <a:t>-price/</a:t>
            </a:r>
            <a:r>
              <a:rPr lang="en-US" dirty="0" err="1" smtClean="0">
                <a:solidFill>
                  <a:srgbClr val="7030A0"/>
                </a:solidFill>
              </a:rPr>
              <a:t>Vickrey</a:t>
            </a:r>
            <a:r>
              <a:rPr lang="en-US" dirty="0" smtClean="0">
                <a:solidFill>
                  <a:srgbClr val="7030A0"/>
                </a:solidFill>
              </a:rPr>
              <a:t> auctions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209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“Open Cry”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auctions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648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“Sealed bid”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auctions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78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Auctions (uppboð)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r>
              <a:rPr lang="is-IS" dirty="0" smtClean="0"/>
              <a:t>Another application of game theory</a:t>
            </a:r>
          </a:p>
          <a:p>
            <a:pPr lvl="1"/>
            <a:r>
              <a:rPr lang="is-IS" dirty="0" smtClean="0"/>
              <a:t>How should I bid strategically as a buyer?</a:t>
            </a:r>
          </a:p>
          <a:p>
            <a:pPr lvl="1"/>
            <a:r>
              <a:rPr lang="is-IS" dirty="0" smtClean="0"/>
              <a:t>What mechanism should I use for selling?</a:t>
            </a:r>
          </a:p>
          <a:p>
            <a:r>
              <a:rPr lang="is-IS" dirty="0" smtClean="0"/>
              <a:t>Auctions are commonplace</a:t>
            </a:r>
          </a:p>
          <a:p>
            <a:pPr lvl="1"/>
            <a:r>
              <a:rPr lang="is-IS" dirty="0" smtClean="0"/>
              <a:t>Historical sale tool</a:t>
            </a:r>
          </a:p>
          <a:p>
            <a:pPr lvl="2"/>
            <a:r>
              <a:rPr lang="is-IS" dirty="0" smtClean="0"/>
              <a:t>Bonds, treasury bills, land leases, privatization, art, etc.</a:t>
            </a:r>
          </a:p>
          <a:p>
            <a:pPr lvl="1"/>
            <a:r>
              <a:rPr lang="is-IS" dirty="0" smtClean="0"/>
              <a:t>Internet marketplace</a:t>
            </a:r>
          </a:p>
          <a:p>
            <a:pPr lvl="2"/>
            <a:r>
              <a:rPr lang="is-IS" dirty="0" smtClean="0"/>
              <a:t>eBay changed the landscape as a gigantic auctioneer </a:t>
            </a:r>
          </a:p>
          <a:p>
            <a:pPr lvl="2"/>
            <a:r>
              <a:rPr lang="is-IS" dirty="0" smtClean="0"/>
              <a:t>Sponsored search (Google, Facebook, etc.)</a:t>
            </a:r>
          </a:p>
          <a:p>
            <a:pPr lvl="1"/>
            <a:r>
              <a:rPr lang="is-IS" dirty="0" smtClean="0"/>
              <a:t>Exciting research going on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281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Each bidder writes his bid in a sealed envelope.</a:t>
            </a:r>
          </a:p>
          <a:p>
            <a:pPr marL="514350" indent="-514350"/>
            <a:endParaRPr lang="en-US" sz="1800" dirty="0" smtClean="0"/>
          </a:p>
          <a:p>
            <a:pPr marL="514350" indent="-514350"/>
            <a:r>
              <a:rPr lang="en-US" sz="2800" dirty="0" smtClean="0"/>
              <a:t>The seller:</a:t>
            </a:r>
          </a:p>
          <a:p>
            <a:pPr marL="914400" lvl="1" indent="-514350"/>
            <a:r>
              <a:rPr lang="en-US" sz="2400" dirty="0" smtClean="0"/>
              <a:t>Collects bids</a:t>
            </a:r>
          </a:p>
          <a:p>
            <a:pPr marL="914400" lvl="1" indent="-514350"/>
            <a:r>
              <a:rPr lang="en-US" sz="2400" dirty="0" smtClean="0"/>
              <a:t>Open envelopes.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/>
            <a:r>
              <a:rPr lang="en-US" sz="2800" u="sng" dirty="0" smtClean="0"/>
              <a:t>Winner: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bidder with the highest bid.</a:t>
            </a:r>
          </a:p>
          <a:p>
            <a:pPr marL="514350" indent="-514350"/>
            <a:r>
              <a:rPr lang="en-US" sz="2800" u="sng" dirty="0" smtClean="0"/>
              <a:t>Payment: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winner pays his bid.</a:t>
            </a:r>
            <a:endParaRPr lang="en-US" sz="1400" dirty="0" smtClean="0"/>
          </a:p>
          <a:p>
            <a:pPr marL="514350" indent="-514350">
              <a:buNone/>
            </a:pPr>
            <a:r>
              <a:rPr lang="en-US" sz="1800" dirty="0" smtClean="0"/>
              <a:t>Note: bidders do not see the bids of the other bidders.</a:t>
            </a:r>
            <a:endParaRPr lang="en-US" sz="16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00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3096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752600"/>
            <a:ext cx="609600" cy="5579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$8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6400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10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7010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0800000">
            <a:off x="7543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153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8153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172 L 0.05833 0.5483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dirty="0" smtClean="0"/>
              <a:t>Each bidder writes his bid in a sealed envelope.</a:t>
            </a:r>
          </a:p>
          <a:p>
            <a:pPr marL="514350" indent="-514350"/>
            <a:endParaRPr lang="en-US" sz="1400" dirty="0" smtClean="0"/>
          </a:p>
          <a:p>
            <a:pPr marL="514350" indent="-514350"/>
            <a:r>
              <a:rPr lang="en-US" sz="2800" dirty="0" smtClean="0"/>
              <a:t>The seller:</a:t>
            </a:r>
          </a:p>
          <a:p>
            <a:pPr marL="914400" lvl="1" indent="-514350"/>
            <a:r>
              <a:rPr lang="en-US" sz="2400" dirty="0" smtClean="0"/>
              <a:t>Collects bids</a:t>
            </a:r>
          </a:p>
          <a:p>
            <a:pPr marL="914400" lvl="1" indent="-514350"/>
            <a:r>
              <a:rPr lang="en-US" sz="2400" dirty="0" smtClean="0"/>
              <a:t>Open envelopes.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/>
            <a:r>
              <a:rPr lang="en-US" sz="2800" dirty="0" smtClean="0"/>
              <a:t>Winner: </a:t>
            </a:r>
            <a:br>
              <a:rPr lang="en-US" sz="2800" dirty="0" smtClean="0"/>
            </a:br>
            <a:r>
              <a:rPr lang="en-US" sz="2400" dirty="0" smtClean="0"/>
              <a:t>bidder with the highest bid.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Payment: </a:t>
            </a:r>
            <a:br>
              <a:rPr lang="en-US" sz="2800" dirty="0" smtClean="0"/>
            </a:br>
            <a:r>
              <a:rPr lang="en-US" sz="2400" dirty="0" smtClean="0"/>
              <a:t>winner pays the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highest bid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pPr marL="514350" indent="-514350"/>
            <a:endParaRPr lang="en-US" sz="1400" dirty="0" smtClean="0"/>
          </a:p>
          <a:p>
            <a:pPr marL="514350" indent="-514350">
              <a:buNone/>
            </a:pPr>
            <a:r>
              <a:rPr lang="en-US" sz="1800" dirty="0" smtClean="0"/>
              <a:t>Note: bidders do not see the bids of the other bidders.</a:t>
            </a:r>
            <a:endParaRPr lang="en-US" sz="16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4724400"/>
            <a:ext cx="324757" cy="609600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19850" y="4724400"/>
            <a:ext cx="293914" cy="609600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50" y="4724400"/>
            <a:ext cx="309335" cy="609600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172450" y="4724400"/>
            <a:ext cx="361950" cy="609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00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3096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http://t3.gstatic.com/images?q=tbn:IKEjT_ZJyVU98M:http://static.bigstockphoto.com/thumbs/1/1/5/large/5111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99"/>
            <a:ext cx="1162050" cy="866776"/>
          </a:xfrm>
          <a:prstGeom prst="rect">
            <a:avLst/>
          </a:prstGeom>
          <a:noFill/>
        </p:spPr>
      </p:pic>
      <p:pic>
        <p:nvPicPr>
          <p:cNvPr id="64518" name="Picture 6" descr="http://t3.gstatic.com/images?q=tbn:100LsRloOgr-nM:http://www.foodsubs.com/Photos/apple-braebur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752600"/>
            <a:ext cx="609600" cy="5579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53400" y="2286000"/>
            <a:ext cx="83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sz="3200" b="1" dirty="0" smtClean="0">
                <a:solidFill>
                  <a:srgbClr val="7030A0"/>
                </a:solidFill>
              </a:rPr>
              <a:t>$5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4309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$5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400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10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010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37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75437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53399" y="4114800"/>
            <a:ext cx="45720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10800000">
            <a:off x="8153399" y="4114800"/>
            <a:ext cx="457201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172 L 0.05833 0.5483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-152400"/>
            <a:ext cx="7643192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-price=</a:t>
            </a:r>
            <a:r>
              <a:rPr lang="en-US" dirty="0" err="1" smtClean="0"/>
              <a:t>Vickrey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836712"/>
            <a:ext cx="8305800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Second-price auctions are also known as </a:t>
            </a:r>
            <a:r>
              <a:rPr lang="en-US" sz="2800" dirty="0" err="1" smtClean="0">
                <a:solidFill>
                  <a:srgbClr val="006600"/>
                </a:solidFill>
              </a:rPr>
              <a:t>Vickrey</a:t>
            </a:r>
            <a:r>
              <a:rPr lang="en-US" sz="2800" dirty="0" smtClean="0">
                <a:solidFill>
                  <a:srgbClr val="006600"/>
                </a:solidFill>
              </a:rPr>
              <a:t> auctions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Auction defined by </a:t>
            </a:r>
            <a:r>
              <a:rPr lang="en-US" sz="2800" b="1" i="1" dirty="0" smtClean="0"/>
              <a:t>William </a:t>
            </a:r>
            <a:r>
              <a:rPr lang="en-US" sz="2800" b="1" i="1" dirty="0" err="1" smtClean="0"/>
              <a:t>Vickrey</a:t>
            </a:r>
            <a:r>
              <a:rPr lang="en-US" sz="2800" b="1" i="1" dirty="0" smtClean="0"/>
              <a:t> </a:t>
            </a:r>
            <a:r>
              <a:rPr lang="en-US" sz="2800" dirty="0" smtClean="0"/>
              <a:t>in 1961. 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Won the Nobel prize in economics in 1996.</a:t>
            </a:r>
          </a:p>
          <a:p>
            <a:pPr marL="514350" indent="-514350">
              <a:buNone/>
            </a:pPr>
            <a:r>
              <a:rPr lang="en-US" sz="2800" dirty="0" smtClean="0"/>
              <a:t>Died shortly before the ceremony…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400" dirty="0" smtClean="0"/>
              <a:t>(we will see his name again later in the course…)</a:t>
            </a:r>
          </a:p>
        </p:txBody>
      </p:sp>
      <p:pic>
        <p:nvPicPr>
          <p:cNvPr id="80898" name="Picture 2" descr="William Vickrey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02544"/>
            <a:ext cx="1219200" cy="1835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4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-152400"/>
            <a:ext cx="7643192" cy="1143000"/>
          </a:xfrm>
        </p:spPr>
        <p:txBody>
          <a:bodyPr/>
          <a:lstStyle/>
          <a:p>
            <a:r>
              <a:rPr lang="en-US" dirty="0" smtClean="0"/>
              <a:t>Relations between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838200"/>
            <a:ext cx="7791400" cy="5715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English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Dutch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dirty="0" smtClean="0">
                <a:solidFill>
                  <a:srgbClr val="C00000"/>
                </a:solidFill>
              </a:rPr>
              <a:t>-price auction</a:t>
            </a:r>
          </a:p>
          <a:p>
            <a:pPr marL="514350" indent="-51435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dirty="0" smtClean="0">
                <a:solidFill>
                  <a:srgbClr val="C00000"/>
                </a:solidFill>
              </a:rPr>
              <a:t>-price auction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How do they relate to each other?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88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47800" y="4648200"/>
            <a:ext cx="5943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Equivalent auctions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064896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    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are </a:t>
            </a:r>
            <a:r>
              <a:rPr lang="en-US" sz="2800" dirty="0" smtClean="0">
                <a:solidFill>
                  <a:srgbClr val="3B0A92"/>
                </a:solidFill>
              </a:rPr>
              <a:t>strategically equivalent </a:t>
            </a:r>
            <a:r>
              <a:rPr lang="en-US" sz="2800" dirty="0" smtClean="0"/>
              <a:t>to Dutch auctions.</a:t>
            </a:r>
          </a:p>
          <a:p>
            <a:pPr marL="514350" indent="-514350">
              <a:buNone/>
            </a:pPr>
            <a:r>
              <a:rPr lang="en-US" sz="2400" u="sng" dirty="0" smtClean="0"/>
              <a:t>Strategies:</a:t>
            </a:r>
          </a:p>
          <a:p>
            <a:pPr marL="514350" indent="-514350"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1</a:t>
            </a:r>
            <a:r>
              <a:rPr lang="en-US" sz="2400" u="sng" baseline="30000" dirty="0" smtClean="0">
                <a:solidFill>
                  <a:srgbClr val="006600"/>
                </a:solidFill>
              </a:rPr>
              <a:t>st</a:t>
            </a:r>
            <a:r>
              <a:rPr lang="en-US" sz="2400" u="sng" dirty="0" smtClean="0">
                <a:solidFill>
                  <a:srgbClr val="006600"/>
                </a:solidFill>
              </a:rPr>
              <a:t>-price:</a:t>
            </a:r>
            <a:r>
              <a:rPr lang="en-US" sz="2400" dirty="0" smtClean="0"/>
              <a:t> given that no one has a higher bid, what is the maximum I am willing to pay?</a:t>
            </a:r>
          </a:p>
          <a:p>
            <a:pPr marL="514350" indent="-514350">
              <a:buNone/>
            </a:pPr>
            <a:r>
              <a:rPr lang="en-US" sz="2400" u="sng" dirty="0" smtClean="0">
                <a:solidFill>
                  <a:srgbClr val="006600"/>
                </a:solidFill>
              </a:rPr>
              <a:t>Dutch:</a:t>
            </a:r>
            <a:r>
              <a:rPr lang="en-US" sz="2400" dirty="0" smtClean="0"/>
              <a:t> Given that </a:t>
            </a:r>
            <a:r>
              <a:rPr lang="en-US" sz="2400" dirty="0" smtClean="0"/>
              <a:t>nobody </a:t>
            </a:r>
            <a:r>
              <a:rPr lang="en-US" sz="2400" dirty="0" smtClean="0"/>
              <a:t>has raised their hand, when should I raise mine?</a:t>
            </a:r>
          </a:p>
          <a:p>
            <a:pPr marL="1314450" lvl="2" indent="-514350"/>
            <a:r>
              <a:rPr lang="en-US" sz="1800" dirty="0" smtClean="0">
                <a:solidFill>
                  <a:srgbClr val="C00000"/>
                </a:solidFill>
              </a:rPr>
              <a:t>No new information is revealed during the auction!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5190065"/>
            <a:ext cx="766788" cy="1439335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5122331"/>
            <a:ext cx="693964" cy="1439334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5122330"/>
            <a:ext cx="730375" cy="1439335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5190065"/>
            <a:ext cx="854605" cy="14393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658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$70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43000"/>
          </a:xfrm>
        </p:spPr>
        <p:txBody>
          <a:bodyPr/>
          <a:lstStyle/>
          <a:p>
            <a:r>
              <a:rPr lang="en-US" dirty="0" smtClean="0"/>
              <a:t>Equivalent auctions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     2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are </a:t>
            </a:r>
            <a:r>
              <a:rPr lang="en-US" sz="2800" dirty="0" smtClean="0">
                <a:solidFill>
                  <a:srgbClr val="3B0A92"/>
                </a:solidFill>
              </a:rPr>
              <a:t>equivalent* </a:t>
            </a:r>
            <a:r>
              <a:rPr lang="en-US" sz="2800" dirty="0" smtClean="0"/>
              <a:t>to English auctions.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Given that bidders bid truthfully, the outcomes in the two auctions are the same.</a:t>
            </a:r>
          </a:p>
          <a:p>
            <a:pPr marL="914400" lvl="1" indent="-514350">
              <a:buFont typeface="Arial" pitchFamily="34" charset="0"/>
              <a:buChar char="*"/>
            </a:pPr>
            <a:r>
              <a:rPr lang="en-US" sz="2000" dirty="0" smtClean="0"/>
              <a:t>Actually, in English auctions bidders observe additional information: bids of other players. </a:t>
            </a:r>
            <a:r>
              <a:rPr lang="en-US" sz="1800" dirty="0" smtClean="0">
                <a:solidFill>
                  <a:srgbClr val="FF0000"/>
                </a:solidFill>
              </a:rPr>
              <a:t>(possible effect: herd phenomena)</a:t>
            </a:r>
          </a:p>
          <a:p>
            <a:pPr marL="514350" indent="-514350">
              <a:buFont typeface="Arial" pitchFamily="34" charset="0"/>
              <a:buChar char="*"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/>
              <a:t>But do bidders bid truthfully?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0" y="4648200"/>
            <a:ext cx="5943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5190065"/>
            <a:ext cx="766788" cy="1439335"/>
          </a:xfrm>
          <a:prstGeom prst="rect">
            <a:avLst/>
          </a:prstGeom>
          <a:noFill/>
        </p:spPr>
      </p:pic>
      <p:pic>
        <p:nvPicPr>
          <p:cNvPr id="14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5122331"/>
            <a:ext cx="693964" cy="1439334"/>
          </a:xfrm>
          <a:prstGeom prst="rect">
            <a:avLst/>
          </a:prstGeom>
          <a:noFill/>
        </p:spPr>
      </p:pic>
      <p:pic>
        <p:nvPicPr>
          <p:cNvPr id="15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5122330"/>
            <a:ext cx="730375" cy="1439335"/>
          </a:xfrm>
          <a:prstGeom prst="rect">
            <a:avLst/>
          </a:prstGeom>
          <a:noFill/>
        </p:spPr>
      </p:pic>
      <p:pic>
        <p:nvPicPr>
          <p:cNvPr id="16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5190065"/>
            <a:ext cx="854605" cy="14393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52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658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$70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Modeling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914400"/>
            <a:ext cx="7715200" cy="53340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3B0A92"/>
                </a:solidFill>
              </a:rPr>
              <a:t>n</a:t>
            </a:r>
            <a:r>
              <a:rPr lang="en-US" sz="2800" dirty="0" smtClean="0"/>
              <a:t> bidders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Each bidder has value </a:t>
            </a:r>
            <a:r>
              <a:rPr lang="en-US" sz="2800" i="1" dirty="0" smtClean="0">
                <a:solidFill>
                  <a:srgbClr val="3B0A92"/>
                </a:solidFill>
              </a:rPr>
              <a:t>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 for the item</a:t>
            </a:r>
          </a:p>
          <a:p>
            <a:pPr marL="914400" lvl="1" indent="-514350"/>
            <a:r>
              <a:rPr lang="en-US" sz="2400" dirty="0" smtClean="0"/>
              <a:t>“willingness to pay”</a:t>
            </a:r>
          </a:p>
          <a:p>
            <a:pPr marL="914400" lvl="1" indent="-514350"/>
            <a:r>
              <a:rPr lang="en-US" sz="2400" dirty="0" smtClean="0"/>
              <a:t>Known only to him – “</a:t>
            </a:r>
            <a:r>
              <a:rPr lang="en-US" sz="2400" dirty="0" smtClean="0">
                <a:solidFill>
                  <a:srgbClr val="FF0000"/>
                </a:solidFill>
              </a:rPr>
              <a:t>private value</a:t>
            </a:r>
            <a:r>
              <a:rPr lang="en-US" sz="2400" dirty="0" smtClean="0"/>
              <a:t>”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sz="2800" dirty="0" smtClean="0"/>
              <a:t>If Bidder </a:t>
            </a:r>
            <a:r>
              <a:rPr lang="en-US" sz="2800" dirty="0" err="1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 wins and pays </a:t>
            </a:r>
            <a:r>
              <a:rPr lang="en-US" sz="2800" dirty="0" smtClean="0">
                <a:solidFill>
                  <a:srgbClr val="3B0A92"/>
                </a:solidFill>
              </a:rPr>
              <a:t>p</a:t>
            </a:r>
            <a:r>
              <a:rPr lang="en-US" sz="2800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dirty="0" smtClean="0"/>
              <a:t>, his utility is   </a:t>
            </a:r>
            <a:r>
              <a:rPr lang="en-US" sz="2800" i="1" dirty="0" smtClean="0">
                <a:solidFill>
                  <a:srgbClr val="3B0A92"/>
                </a:solidFill>
              </a:rPr>
              <a:t>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800" i="1" dirty="0" smtClean="0">
                <a:solidFill>
                  <a:srgbClr val="3B0A92"/>
                </a:solidFill>
              </a:rPr>
              <a:t>– p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i</a:t>
            </a:r>
          </a:p>
          <a:p>
            <a:pPr marL="914400" lvl="1" indent="-514350"/>
            <a:r>
              <a:rPr lang="en-US" sz="2400" dirty="0" smtClean="0"/>
              <a:t>Her utility is </a:t>
            </a:r>
            <a:r>
              <a:rPr lang="en-US" sz="2400" dirty="0" smtClean="0">
                <a:solidFill>
                  <a:srgbClr val="3B0A92"/>
                </a:solidFill>
              </a:rPr>
              <a:t>0</a:t>
            </a:r>
            <a:r>
              <a:rPr lang="en-US" sz="2400" dirty="0" smtClean="0"/>
              <a:t> when she loses.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400" u="sng" dirty="0" smtClean="0"/>
              <a:t>Note: </a:t>
            </a:r>
            <a:r>
              <a:rPr lang="en-US" sz="2400" dirty="0" smtClean="0"/>
              <a:t>bidders prefer losing than paying more than their value.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31" y="620688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33398" y="0"/>
            <a:ext cx="7553401" cy="1143000"/>
          </a:xfrm>
        </p:spPr>
        <p:txBody>
          <a:bodyPr/>
          <a:lstStyle/>
          <a:p>
            <a:r>
              <a:rPr lang="en-US" dirty="0" smtClean="0"/>
              <a:t>Auctions scheme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85800" y="1143000"/>
            <a:ext cx="8229600" cy="5334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4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33400" y="3733800"/>
            <a:ext cx="546959" cy="1026695"/>
          </a:xfrm>
          <a:prstGeom prst="rect">
            <a:avLst/>
          </a:prstGeom>
          <a:noFill/>
        </p:spPr>
      </p:pic>
      <p:pic>
        <p:nvPicPr>
          <p:cNvPr id="5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09600" y="1106905"/>
            <a:ext cx="495013" cy="1026695"/>
          </a:xfrm>
          <a:prstGeom prst="rect">
            <a:avLst/>
          </a:prstGeom>
          <a:noFill/>
        </p:spPr>
      </p:pic>
      <p:pic>
        <p:nvPicPr>
          <p:cNvPr id="6" name="Picture 82" descr="teletubbies_dip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33399" y="2362201"/>
            <a:ext cx="520985" cy="1026694"/>
          </a:xfrm>
          <a:prstGeom prst="rect">
            <a:avLst/>
          </a:prstGeom>
          <a:noFill/>
        </p:spPr>
      </p:pic>
      <p:pic>
        <p:nvPicPr>
          <p:cNvPr id="8" name="Picture 13" descr="teletubbies_laa_l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33400" y="5145505"/>
            <a:ext cx="609600" cy="10266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71600" y="1371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00" y="2667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16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600" y="5420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00" y="1371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200" y="2667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3200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3200" y="5420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5400" y="773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values</a:t>
            </a:r>
            <a:endParaRPr lang="en-US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3190800" y="773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bids</a:t>
            </a:r>
            <a:endParaRPr lang="en-US" sz="2400" b="1" u="sng" dirty="0"/>
          </a:p>
        </p:txBody>
      </p:sp>
      <p:cxnSp>
        <p:nvCxnSpPr>
          <p:cNvPr id="28" name="Straight Arrow Connector 27"/>
          <p:cNvCxnSpPr>
            <a:stCxn id="13" idx="3"/>
            <a:endCxn id="17" idx="1"/>
          </p:cNvCxnSpPr>
          <p:nvPr/>
        </p:nvCxnSpPr>
        <p:spPr>
          <a:xfrm>
            <a:off x="2657400" y="163321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57400" y="29702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57400" y="42656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57400" y="5713412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</p:cNvCxnSpPr>
          <p:nvPr/>
        </p:nvCxnSpPr>
        <p:spPr>
          <a:xfrm>
            <a:off x="4029000" y="1633210"/>
            <a:ext cx="1143000" cy="199841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</p:cNvCxnSpPr>
          <p:nvPr/>
        </p:nvCxnSpPr>
        <p:spPr>
          <a:xfrm>
            <a:off x="4029000" y="2928610"/>
            <a:ext cx="1143000" cy="70301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 flipV="1">
            <a:off x="4029000" y="3631624"/>
            <a:ext cx="1143000" cy="66858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4029000" y="3631624"/>
            <a:ext cx="1143000" cy="20503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444208" y="2996952"/>
            <a:ext cx="86139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372200" y="3962400"/>
            <a:ext cx="9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24328" y="2971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24328" y="3962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pic>
        <p:nvPicPr>
          <p:cNvPr id="47" name="Picture 84" descr="C:\Documents and Settings\Mabat Al\My Documents\university\research\presentations\boundedGen\teletubbies_tinky_win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38728" y="2819400"/>
            <a:ext cx="304800" cy="57213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8667328" y="3886200"/>
            <a:ext cx="6858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solidFill>
                  <a:srgbClr val="FF0000"/>
                </a:solidFill>
              </a:rPr>
              <a:t>$$$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36" name="Picture 2" descr="http://t0.gstatic.com/images?q=tbn:F-msFc21xdqykM:http://cincinnatirealestateauctions.com/images/CincinnatiRealEstateAuctions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2000" y="2514600"/>
            <a:ext cx="1143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Strategy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914400"/>
            <a:ext cx="8229600" cy="5715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A strategy for each bidder:  </a:t>
            </a:r>
            <a:br>
              <a:rPr lang="en-US" sz="2800" dirty="0" smtClean="0"/>
            </a:b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006600"/>
                </a:solidFill>
              </a:rPr>
              <a:t>how to bid given your </a:t>
            </a:r>
            <a:r>
              <a:rPr lang="en-US" sz="2800" dirty="0" smtClean="0">
                <a:solidFill>
                  <a:srgbClr val="006600"/>
                </a:solidFill>
              </a:rPr>
              <a:t>intrinsic value</a:t>
            </a:r>
            <a:r>
              <a:rPr lang="en-US" sz="2800" dirty="0" smtClean="0">
                <a:solidFill>
                  <a:srgbClr val="006600"/>
                </a:solidFill>
              </a:rPr>
              <a:t>?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Examples for strategies: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   </a:t>
            </a:r>
            <a:r>
              <a:rPr lang="en-US" sz="2000" dirty="0" smtClean="0"/>
              <a:t>(truthful)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i="1" dirty="0" smtClean="0">
                <a:solidFill>
                  <a:srgbClr val="3B0A92"/>
                </a:solidFill>
              </a:rPr>
              <a:t>/2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i="1" dirty="0" smtClean="0">
                <a:solidFill>
                  <a:srgbClr val="3B0A92"/>
                </a:solidFill>
              </a:rPr>
              <a:t>/n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If v&lt;50, 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= 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otherwise, </a:t>
            </a:r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(v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000" i="1" dirty="0" smtClean="0">
                <a:solidFill>
                  <a:srgbClr val="3B0A92"/>
                </a:solidFill>
              </a:rPr>
              <a:t>) </a:t>
            </a:r>
            <a:r>
              <a:rPr lang="en-US" sz="2000" dirty="0" smtClean="0">
                <a:solidFill>
                  <a:srgbClr val="3B0A92"/>
                </a:solidFill>
              </a:rPr>
              <a:t>=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i </a:t>
            </a:r>
            <a:r>
              <a:rPr lang="en-US" sz="2000" dirty="0" smtClean="0">
                <a:solidFill>
                  <a:srgbClr val="3B0A92"/>
                </a:solidFill>
              </a:rPr>
              <a:t>+17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sz="2800" dirty="0" smtClean="0"/>
              <a:t>Can be modeled as normal form game, where these strategies are the pure strategies.</a:t>
            </a:r>
          </a:p>
          <a:p>
            <a:pPr marL="514350" indent="-514350"/>
            <a:r>
              <a:rPr lang="en-US" sz="2800" dirty="0" smtClean="0"/>
              <a:t>Example for a </a:t>
            </a:r>
            <a:r>
              <a:rPr lang="en-US" sz="2800" i="1" dirty="0" smtClean="0">
                <a:solidFill>
                  <a:srgbClr val="C00000"/>
                </a:solidFill>
              </a:rPr>
              <a:t>game with incomplete information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30480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8013576" cy="1143000"/>
          </a:xfrm>
        </p:spPr>
        <p:txBody>
          <a:bodyPr/>
          <a:lstStyle/>
          <a:p>
            <a:r>
              <a:rPr lang="en-US" dirty="0" smtClean="0"/>
              <a:t>Strategies and equilibrium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912" y="914400"/>
            <a:ext cx="8229600" cy="5715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An equilibrium in the auction is a profile of strategies 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,…,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such that:</a:t>
            </a:r>
          </a:p>
          <a:p>
            <a:pPr marL="914400" lvl="1" indent="-514350"/>
            <a:r>
              <a:rPr lang="en-US" sz="2400" u="sng" dirty="0" smtClean="0">
                <a:solidFill>
                  <a:srgbClr val="006600"/>
                </a:solidFill>
              </a:rPr>
              <a:t>Dominant strategy equilibrium: </a:t>
            </a:r>
            <a:r>
              <a:rPr lang="en-US" sz="2400" dirty="0" smtClean="0"/>
              <a:t>each strategy is optimal whatever the other strategies are.</a:t>
            </a:r>
          </a:p>
          <a:p>
            <a:pPr marL="914400" lvl="1" indent="-514350"/>
            <a:r>
              <a:rPr lang="en-US" sz="2400" u="sng" dirty="0" smtClean="0">
                <a:solidFill>
                  <a:srgbClr val="006600"/>
                </a:solidFill>
              </a:rPr>
              <a:t>Nash equilibrium: </a:t>
            </a:r>
            <a:r>
              <a:rPr lang="en-US" sz="2400" dirty="0" smtClean="0"/>
              <a:t>each strategy is a best response to the other strategies.</a:t>
            </a:r>
          </a:p>
          <a:p>
            <a:pPr marL="514350" indent="-514350"/>
            <a:r>
              <a:rPr lang="en-US" sz="2800" dirty="0" smtClean="0"/>
              <a:t>Again: a strategy here is a </a:t>
            </a:r>
            <a:r>
              <a:rPr lang="en-US" sz="2800" i="1" dirty="0" smtClean="0"/>
              <a:t>function</a:t>
            </a:r>
            <a:r>
              <a:rPr lang="en-US" sz="2800" dirty="0" smtClean="0"/>
              <a:t>, a plan for the game. Not just a bid. 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01873"/>
              </p:ext>
            </p:extLst>
          </p:nvPr>
        </p:nvGraphicFramePr>
        <p:xfrm>
          <a:off x="4641776" y="4648200"/>
          <a:ext cx="441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B(v)=v/n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B(v)=v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sz="3600" dirty="0" smtClean="0"/>
              <a:t>Auctions </a:t>
            </a:r>
            <a:r>
              <a:rPr lang="en-US" sz="3600" dirty="0" smtClean="0"/>
              <a:t>for Sponsored Search</a:t>
            </a:r>
            <a:endParaRPr lang="en-US" sz="3600" dirty="0"/>
          </a:p>
        </p:txBody>
      </p:sp>
      <p:pic>
        <p:nvPicPr>
          <p:cNvPr id="9" name="Picture 8" descr="google-search-n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8905"/>
            <a:ext cx="9144000" cy="506018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447800" y="6019800"/>
            <a:ext cx="2819400" cy="609600"/>
          </a:xfrm>
          <a:prstGeom prst="wedgeRoundRectCallout">
            <a:avLst>
              <a:gd name="adj1" fmla="val -60574"/>
              <a:gd name="adj2" fmla="val -5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(“organic”) search result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0" y="6019800"/>
            <a:ext cx="2819400" cy="609600"/>
          </a:xfrm>
          <a:prstGeom prst="wedgeRoundRectCallout">
            <a:avLst>
              <a:gd name="adj1" fmla="val 54538"/>
              <a:gd name="adj2" fmla="val -35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Ads: “sponsored 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Equilibrium behavior in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912" y="3124200"/>
            <a:ext cx="8229600" cy="3429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That is, no matter what the others are doing, I will </a:t>
            </a:r>
            <a:r>
              <a:rPr lang="en-US" sz="2800" dirty="0" smtClean="0">
                <a:solidFill>
                  <a:srgbClr val="006600"/>
                </a:solidFill>
              </a:rPr>
              <a:t>never gain anything from lying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dirty="0" smtClean="0"/>
              <a:t>Bidding is easy, independent from our beliefs on the value of the others.</a:t>
            </a:r>
          </a:p>
          <a:p>
            <a:pPr marL="514350" indent="-514350"/>
            <a:endParaRPr lang="en-US" sz="2400" dirty="0" smtClean="0"/>
          </a:p>
          <a:p>
            <a:pPr marL="514350" indent="-514350">
              <a:buNone/>
            </a:pPr>
            <a:r>
              <a:rPr lang="en-US" sz="2400" u="sng" dirty="0" smtClean="0"/>
              <a:t>Conclusion:</a:t>
            </a:r>
            <a:r>
              <a:rPr lang="en-US" sz="2400" dirty="0" smtClean="0"/>
              <a:t>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price auctions are efficient (maximize social welfare).</a:t>
            </a:r>
          </a:p>
          <a:p>
            <a:pPr marL="914400" lvl="1" indent="-514350"/>
            <a:r>
              <a:rPr lang="en-US" sz="2000" dirty="0" smtClean="0"/>
              <a:t>Selling to bidder with highest bid is actually selling to the bidder with the highest value.</a:t>
            </a:r>
          </a:p>
          <a:p>
            <a:pPr marL="514350" indent="-514350"/>
            <a:endParaRPr lang="en-US" sz="28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57200" y="1143000"/>
            <a:ext cx="74676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-price auctions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truth-telling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B0A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English auctions too</a:t>
            </a:r>
            <a:r>
              <a:rPr lang="en-US" sz="2400" noProof="0" dirty="0" smtClean="0">
                <a:latin typeface="+mn-lt"/>
                <a:cs typeface="+mn-cs"/>
              </a:rPr>
              <a:t> (with private values)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Truthfulness: proof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3657600"/>
            <a:ext cx="6553200" cy="26670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u="sng" dirty="0" smtClean="0">
                <a:solidFill>
                  <a:srgbClr val="C00000"/>
                </a:solidFill>
              </a:rPr>
              <a:t>Case 1: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Bidder 1 </a:t>
            </a:r>
            <a:r>
              <a:rPr lang="en-US" sz="2800" dirty="0" smtClean="0">
                <a:solidFill>
                  <a:srgbClr val="006600"/>
                </a:solidFill>
              </a:rPr>
              <a:t>wins</a:t>
            </a:r>
            <a:r>
              <a:rPr lang="en-US" sz="2800" dirty="0" smtClean="0"/>
              <a:t> when bidding </a:t>
            </a:r>
            <a:r>
              <a:rPr lang="en-US" sz="2800" dirty="0" smtClean="0">
                <a:solidFill>
                  <a:srgbClr val="3B0A92"/>
                </a:solidFill>
              </a:rPr>
              <a:t>v</a:t>
            </a:r>
            <a:r>
              <a:rPr lang="en-US" sz="2800" baseline="-25000" dirty="0" smtClean="0">
                <a:solidFill>
                  <a:srgbClr val="3B0A92"/>
                </a:solidFill>
              </a:rPr>
              <a:t>1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000" dirty="0" smtClean="0"/>
              <a:t> is the highest bid, </a:t>
            </a:r>
            <a:r>
              <a:rPr lang="en-US" sz="2000" i="1" dirty="0" smtClean="0">
                <a:solidFill>
                  <a:srgbClr val="3B0A92"/>
                </a:solidFill>
              </a:rPr>
              <a:t>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/>
              <a:t> is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highest.</a:t>
            </a:r>
          </a:p>
          <a:p>
            <a:pPr marL="914400" lvl="1" indent="-514350"/>
            <a:r>
              <a:rPr lang="en-US" sz="2000" dirty="0" smtClean="0"/>
              <a:t>His utility is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 </a:t>
            </a:r>
            <a:r>
              <a:rPr lang="en-US" sz="2000" i="1" dirty="0" smtClean="0">
                <a:solidFill>
                  <a:srgbClr val="3B0A92"/>
                </a:solidFill>
              </a:rPr>
              <a:t>- 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 </a:t>
            </a:r>
            <a:r>
              <a:rPr lang="en-US" sz="2000" i="1" dirty="0" smtClean="0">
                <a:solidFill>
                  <a:srgbClr val="3B0A92"/>
                </a:solidFill>
              </a:rPr>
              <a:t>&gt; 0</a:t>
            </a:r>
            <a:r>
              <a:rPr lang="en-US" sz="2000" dirty="0" smtClean="0"/>
              <a:t>.</a:t>
            </a:r>
          </a:p>
          <a:p>
            <a:pPr marL="914400" lvl="1" indent="-514350"/>
            <a:r>
              <a:rPr lang="en-US" sz="2000" dirty="0" smtClean="0"/>
              <a:t>Bidding above</a:t>
            </a:r>
            <a:r>
              <a:rPr lang="en-US" sz="2000" dirty="0" smtClean="0">
                <a:solidFill>
                  <a:srgbClr val="3B0A92"/>
                </a:solidFill>
              </a:rPr>
              <a:t> 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will not change anything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914400" lvl="1" indent="-514350"/>
            <a:r>
              <a:rPr lang="en-US" sz="2000" dirty="0" smtClean="0"/>
              <a:t>Bidding less than 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will turn him into a loser - from positive utility to zero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096000" y="49530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38100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46466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3515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343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1600" y="838200"/>
            <a:ext cx="81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prove now that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truthfulness is a 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show that Bidder 1 will never benefit from bidding a bid that is not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Truthfulness: proof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3657600"/>
            <a:ext cx="6553200" cy="26670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514350" indent="-514350"/>
            <a:r>
              <a:rPr lang="en-US" sz="2800" u="sng" dirty="0" smtClean="0">
                <a:solidFill>
                  <a:srgbClr val="C00000"/>
                </a:solidFill>
              </a:rPr>
              <a:t>Case 2:</a:t>
            </a:r>
            <a:r>
              <a:rPr lang="en-US" sz="2800" dirty="0" smtClean="0"/>
              <a:t> Bidder 1 </a:t>
            </a:r>
            <a:r>
              <a:rPr lang="en-US" sz="2800" dirty="0" smtClean="0">
                <a:solidFill>
                  <a:srgbClr val="006600"/>
                </a:solidFill>
              </a:rPr>
              <a:t>loses</a:t>
            </a:r>
            <a:r>
              <a:rPr lang="en-US" sz="2800" dirty="0" smtClean="0"/>
              <a:t> when bidding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</a:p>
          <a:p>
            <a:pPr marL="914400" lvl="1" indent="-514350"/>
            <a:r>
              <a:rPr lang="en-US" sz="2000" dirty="0" smtClean="0"/>
              <a:t>Let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be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highest bid now.</a:t>
            </a:r>
          </a:p>
          <a:p>
            <a:pPr marL="914400" lvl="1" indent="-514350"/>
            <a:r>
              <a:rPr lang="en-US" sz="2000" dirty="0" smtClean="0"/>
              <a:t>His utility  </a:t>
            </a:r>
            <a:r>
              <a:rPr lang="en-US" sz="2000" dirty="0" smtClean="0">
                <a:solidFill>
                  <a:srgbClr val="3B0A92"/>
                </a:solidFill>
              </a:rPr>
              <a:t>0</a:t>
            </a:r>
            <a:r>
              <a:rPr lang="en-US" sz="2000" dirty="0" smtClean="0"/>
              <a:t> (losing).</a:t>
            </a:r>
          </a:p>
          <a:p>
            <a:pPr marL="914400" lvl="1" indent="-514350"/>
            <a:r>
              <a:rPr lang="en-US" sz="2000" dirty="0" smtClean="0"/>
              <a:t>Any bid below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>
                <a:solidFill>
                  <a:srgbClr val="3B0A92"/>
                </a:solidFill>
              </a:rPr>
              <a:t> </a:t>
            </a:r>
            <a:r>
              <a:rPr lang="en-US" sz="2000" dirty="0" smtClean="0"/>
              <a:t>will gain him zero utility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lying).</a:t>
            </a:r>
          </a:p>
          <a:p>
            <a:pPr marL="914400" lvl="1" indent="-514350"/>
            <a:r>
              <a:rPr lang="en-US" sz="2000" dirty="0" smtClean="0"/>
              <a:t>Any bid above </a:t>
            </a:r>
            <a:r>
              <a:rPr lang="en-US" sz="2000" dirty="0" smtClean="0">
                <a:solidFill>
                  <a:srgbClr val="3B0A92"/>
                </a:solidFill>
              </a:rPr>
              <a:t>b</a:t>
            </a:r>
            <a:r>
              <a:rPr lang="en-US" sz="2000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dirty="0" smtClean="0"/>
              <a:t> will gain him a utility of </a:t>
            </a:r>
            <a:r>
              <a:rPr lang="en-US" sz="2000" i="1" dirty="0" smtClean="0">
                <a:solidFill>
                  <a:srgbClr val="3B0A92"/>
                </a:solidFill>
              </a:rPr>
              <a:t>v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000" i="1" dirty="0" smtClean="0">
                <a:solidFill>
                  <a:srgbClr val="3B0A92"/>
                </a:solidFill>
              </a:rPr>
              <a:t>-b</a:t>
            </a:r>
            <a:r>
              <a:rPr lang="en-US" sz="20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000" i="1" dirty="0" smtClean="0">
                <a:solidFill>
                  <a:srgbClr val="3B0A92"/>
                </a:solidFill>
              </a:rPr>
              <a:t> &lt; 0</a:t>
            </a:r>
            <a:r>
              <a:rPr lang="en-US" sz="2000" dirty="0" smtClean="0"/>
              <a:t>  - losing is better </a:t>
            </a:r>
            <a:r>
              <a:rPr lang="en-US" sz="2000" dirty="0" smtClean="0">
                <a:solidFill>
                  <a:srgbClr val="FF0000"/>
                </a:solidFill>
              </a:rPr>
              <a:t>(no gain from lying)</a:t>
            </a:r>
            <a:r>
              <a:rPr lang="en-US" sz="2000" dirty="0" smtClean="0"/>
              <a:t>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096000" y="49530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38100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46466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4353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591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1600" y="838200"/>
            <a:ext cx="81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prove now that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truthfulness is a dominant strategy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show that Bidder 1 will never benefit from bidding a bid that is not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6172200"/>
            <a:ext cx="30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2" grpId="0"/>
      <p:bldP spid="13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/>
          <a:lstStyle/>
          <a:p>
            <a:r>
              <a:rPr lang="en-US" dirty="0" smtClean="0"/>
              <a:t>Efficiency in 2</a:t>
            </a:r>
            <a:r>
              <a:rPr lang="en-US" baseline="30000" dirty="0" smtClean="0"/>
              <a:t>nd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143000"/>
            <a:ext cx="81724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Since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-price is truthful, we can conclude it is </a:t>
            </a:r>
            <a:r>
              <a:rPr lang="en-US" sz="2800" i="1" dirty="0" smtClean="0">
                <a:solidFill>
                  <a:srgbClr val="FF0000"/>
                </a:solidFill>
              </a:rPr>
              <a:t>efficient</a:t>
            </a:r>
            <a:r>
              <a:rPr lang="en-US" sz="2800" dirty="0" smtClean="0"/>
              <a:t>:</a:t>
            </a:r>
          </a:p>
          <a:p>
            <a:pPr marL="914400" lvl="1" indent="-514350"/>
            <a:endParaRPr lang="en-US" sz="2400" dirty="0" smtClean="0"/>
          </a:p>
          <a:p>
            <a:pPr marL="514350" indent="-514350"/>
            <a:r>
              <a:rPr lang="en-US" dirty="0" smtClean="0"/>
              <a:t>That is, in equilibrium, the auction allocates the item to the bidder with the highest value.</a:t>
            </a:r>
          </a:p>
          <a:p>
            <a:pPr marL="1067562" lvl="1" indent="-514350"/>
            <a:r>
              <a:rPr lang="en-US" dirty="0" smtClean="0"/>
              <a:t>With the actual highest value, not just the highest bid.</a:t>
            </a:r>
          </a:p>
          <a:p>
            <a:pPr marL="1067562" lvl="1" indent="-514350"/>
            <a:r>
              <a:rPr lang="en-US" dirty="0" smtClean="0">
                <a:solidFill>
                  <a:srgbClr val="006600"/>
                </a:solidFill>
              </a:rPr>
              <a:t>Without assuming anything </a:t>
            </a:r>
            <a:r>
              <a:rPr lang="en-US" dirty="0" smtClean="0"/>
              <a:t>on the values </a:t>
            </a:r>
          </a:p>
          <a:p>
            <a:pPr marL="1561338" lvl="2" indent="-514350"/>
            <a:r>
              <a:rPr lang="en-US" dirty="0" smtClean="0"/>
              <a:t>(For every profile of values).</a:t>
            </a:r>
          </a:p>
        </p:txBody>
      </p:sp>
    </p:spTree>
    <p:extLst>
      <p:ext uri="{BB962C8B-B14F-4D97-AF65-F5344CB8AC3E}">
        <p14:creationId xmlns:p14="http://schemas.microsoft.com/office/powerpoint/2010/main" val="23269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Remark: Efficiency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43608" y="1066800"/>
            <a:ext cx="8229600" cy="5486400"/>
          </a:xfrm>
        </p:spPr>
        <p:txBody>
          <a:bodyPr/>
          <a:lstStyle/>
          <a:p>
            <a:r>
              <a:rPr lang="en-US" sz="2800" dirty="0" smtClean="0"/>
              <a:t>We saw that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–price auctions are </a:t>
            </a:r>
            <a:r>
              <a:rPr lang="en-US" sz="2800" dirty="0" smtClean="0">
                <a:solidFill>
                  <a:srgbClr val="006600"/>
                </a:solidFill>
              </a:rPr>
              <a:t>efficient</a:t>
            </a:r>
            <a:r>
              <a:rPr lang="en-US" sz="2800" dirty="0" smtClean="0"/>
              <a:t>.</a:t>
            </a:r>
          </a:p>
          <a:p>
            <a:endParaRPr lang="en-US" sz="1400" dirty="0" smtClean="0"/>
          </a:p>
          <a:p>
            <a:r>
              <a:rPr lang="en-US" sz="2800" dirty="0" smtClean="0"/>
              <a:t>What is efficiency (social welfare)?</a:t>
            </a:r>
            <a:br>
              <a:rPr lang="en-US" sz="2800" dirty="0" smtClean="0"/>
            </a:br>
            <a:r>
              <a:rPr lang="en-US" sz="2800" b="1" dirty="0" smtClean="0"/>
              <a:t>The  total utility of the participants in the game (</a:t>
            </a:r>
            <a:r>
              <a:rPr lang="en-US" sz="2800" b="1" dirty="0" smtClean="0">
                <a:solidFill>
                  <a:srgbClr val="FF0000"/>
                </a:solidFill>
              </a:rPr>
              <a:t>including the seller</a:t>
            </a:r>
            <a:r>
              <a:rPr lang="en-US" sz="2800" b="1" dirty="0" smtClean="0"/>
              <a:t>).</a:t>
            </a:r>
            <a:br>
              <a:rPr lang="en-US" sz="2800" b="1" dirty="0" smtClean="0"/>
            </a:b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r>
              <a:rPr lang="en-US" sz="2800" dirty="0" smtClean="0"/>
              <a:t>For each bidder: 	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 – p</a:t>
            </a:r>
            <a:r>
              <a:rPr lang="en-US" sz="2800" i="1" baseline="-25000" dirty="0" smtClean="0"/>
              <a:t>i</a:t>
            </a:r>
            <a:br>
              <a:rPr lang="en-US" sz="2800" i="1" baseline="-25000" dirty="0" smtClean="0"/>
            </a:br>
            <a:endParaRPr lang="en-US" sz="1200" i="1" baseline="-25000" dirty="0" smtClean="0"/>
          </a:p>
          <a:p>
            <a:pPr>
              <a:buNone/>
            </a:pPr>
            <a:r>
              <a:rPr lang="en-US" sz="1200" i="1" baseline="-25000" dirty="0" smtClean="0"/>
              <a:t>	</a:t>
            </a:r>
            <a:r>
              <a:rPr lang="en-US" sz="2800" dirty="0" smtClean="0"/>
              <a:t>For the seller: 		</a:t>
            </a:r>
            <a:r>
              <a:rPr lang="en-US" sz="1800" dirty="0" smtClean="0"/>
              <a:t>	(assuming it has 0 value for the item)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Summing: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096"/>
              </p:ext>
            </p:extLst>
          </p:nvPr>
        </p:nvGraphicFramePr>
        <p:xfrm>
          <a:off x="4719853" y="4267200"/>
          <a:ext cx="834091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368280" imgH="431640" progId="Equation.3">
                  <p:embed/>
                </p:oleObj>
              </mc:Choice>
              <mc:Fallback>
                <p:oleObj name="Equation" r:id="rId3" imgW="368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853" y="4267200"/>
                        <a:ext cx="834091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46421"/>
              </p:ext>
            </p:extLst>
          </p:nvPr>
        </p:nvGraphicFramePr>
        <p:xfrm>
          <a:off x="3137769" y="5194300"/>
          <a:ext cx="28733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269720" imgH="431640" progId="Equation.3">
                  <p:embed/>
                </p:oleObj>
              </mc:Choice>
              <mc:Fallback>
                <p:oleObj name="Equation" r:id="rId5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769" y="5194300"/>
                        <a:ext cx="287337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81272"/>
              </p:ext>
            </p:extLst>
          </p:nvPr>
        </p:nvGraphicFramePr>
        <p:xfrm>
          <a:off x="6011144" y="5194300"/>
          <a:ext cx="7762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342720" imgH="431640" progId="Equation.3">
                  <p:embed/>
                </p:oleObj>
              </mc:Choice>
              <mc:Fallback>
                <p:oleObj name="Equation" r:id="rId7" imgW="342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144" y="5194300"/>
                        <a:ext cx="7762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38392" y="6305550"/>
            <a:ext cx="457200" cy="476250"/>
          </a:xfrm>
        </p:spPr>
        <p:txBody>
          <a:bodyPr/>
          <a:lstStyle/>
          <a:p>
            <a:pPr>
              <a:defRPr/>
            </a:pPr>
            <a:fld id="{276551A9-8D8B-4A07-9F03-CE279AFEDF6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What we saw so far…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006600"/>
                </a:solidFill>
              </a:rPr>
              <a:t>2</a:t>
            </a:r>
            <a:r>
              <a:rPr lang="en-US" sz="2800" baseline="30000" dirty="0" smtClean="0">
                <a:solidFill>
                  <a:srgbClr val="006600"/>
                </a:solidFill>
              </a:rPr>
              <a:t>nd</a:t>
            </a:r>
            <a:r>
              <a:rPr lang="en-US" sz="2800" dirty="0" smtClean="0">
                <a:solidFill>
                  <a:srgbClr val="006600"/>
                </a:solidFill>
              </a:rPr>
              <a:t> price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6600"/>
                </a:solidFill>
              </a:rPr>
              <a:t>English</a:t>
            </a:r>
            <a:r>
              <a:rPr lang="en-US" sz="2800" dirty="0" smtClean="0"/>
              <a:t> auctions are:</a:t>
            </a:r>
          </a:p>
          <a:p>
            <a:pPr marL="914400" lvl="1" indent="-514350"/>
            <a:r>
              <a:rPr lang="en-US" sz="2400" dirty="0" smtClean="0"/>
              <a:t>Equivalent*</a:t>
            </a:r>
          </a:p>
          <a:p>
            <a:pPr marL="914400" lvl="1" indent="-514350"/>
            <a:r>
              <a:rPr lang="en-US" sz="2400" dirty="0"/>
              <a:t>H</a:t>
            </a:r>
            <a:r>
              <a:rPr lang="en-US" sz="2400" dirty="0" smtClean="0"/>
              <a:t>ave </a:t>
            </a:r>
            <a:r>
              <a:rPr lang="en-US" sz="2400" dirty="0" smtClean="0"/>
              <a:t>a truthful dominant-strategy equilibrium.</a:t>
            </a:r>
          </a:p>
          <a:p>
            <a:pPr marL="914400" lvl="1" indent="-514350"/>
            <a:r>
              <a:rPr lang="en-US" sz="2400" dirty="0" smtClean="0"/>
              <a:t>Efficient </a:t>
            </a:r>
            <a:r>
              <a:rPr lang="en-US" sz="2400" u="sng" dirty="0" smtClean="0"/>
              <a:t>in equilibrium</a:t>
            </a:r>
            <a:r>
              <a:rPr lang="en-US" sz="2400" dirty="0" smtClean="0"/>
              <a:t>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>
                <a:solidFill>
                  <a:srgbClr val="006600"/>
                </a:solidFill>
              </a:rPr>
              <a:t>1</a:t>
            </a:r>
            <a:r>
              <a:rPr lang="en-US" sz="2800" baseline="30000" dirty="0" smtClean="0">
                <a:solidFill>
                  <a:srgbClr val="006600"/>
                </a:solidFill>
              </a:rPr>
              <a:t>st</a:t>
            </a:r>
            <a:r>
              <a:rPr lang="en-US" sz="2800" dirty="0" smtClean="0">
                <a:solidFill>
                  <a:srgbClr val="006600"/>
                </a:solidFill>
              </a:rPr>
              <a:t> -price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6600"/>
                </a:solidFill>
              </a:rPr>
              <a:t>Dutch</a:t>
            </a:r>
            <a:r>
              <a:rPr lang="en-US" sz="2800" dirty="0" smtClean="0"/>
              <a:t> auctions are:</a:t>
            </a:r>
          </a:p>
          <a:p>
            <a:pPr marL="914400" lvl="1" indent="-514350"/>
            <a:r>
              <a:rPr lang="en-US" sz="2400" dirty="0" smtClean="0"/>
              <a:t>Equivalent.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Truthful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Efficient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1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Truthful?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/>
          </a:p>
        </p:txBody>
      </p:sp>
      <p:pic>
        <p:nvPicPr>
          <p:cNvPr id="4" name="Picture 83" descr="C:\Documents and Settings\Mabat Al\My Documents\university\research\presentations\boundedGen\teletubbies_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3283351"/>
            <a:ext cx="693964" cy="1439334"/>
          </a:xfrm>
          <a:prstGeom prst="rect">
            <a:avLst/>
          </a:prstGeom>
          <a:noFill/>
        </p:spPr>
      </p:pic>
      <p:pic>
        <p:nvPicPr>
          <p:cNvPr id="5" name="Picture 82" descr="teletubbies_dip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3283350"/>
            <a:ext cx="730375" cy="1439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819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2743200"/>
            <a:ext cx="838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876800" y="2590800"/>
            <a:ext cx="7620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$31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143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2920" y="0"/>
            <a:ext cx="8229600" cy="1143000"/>
          </a:xfrm>
        </p:spPr>
        <p:txBody>
          <a:bodyPr/>
          <a:lstStyle/>
          <a:p>
            <a:r>
              <a:rPr lang="en-US" dirty="0" smtClean="0"/>
              <a:t>Bayesian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292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There is not dominant strategy in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price auctions.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How do people behave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788670" lvl="1" indent="-514350"/>
            <a:r>
              <a:rPr lang="en-US" sz="2400" dirty="0" smtClean="0"/>
              <a:t>They have </a:t>
            </a:r>
            <a:r>
              <a:rPr lang="en-US" sz="2400" dirty="0" smtClean="0">
                <a:solidFill>
                  <a:srgbClr val="006600"/>
                </a:solidFill>
              </a:rPr>
              <a:t>beliefs</a:t>
            </a:r>
            <a:r>
              <a:rPr lang="en-US" sz="2400" dirty="0" smtClean="0"/>
              <a:t> on the preferences of the other players!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Beliefs are modeled with </a:t>
            </a:r>
            <a:r>
              <a:rPr lang="en-US" sz="2800" dirty="0" smtClean="0">
                <a:solidFill>
                  <a:srgbClr val="006600"/>
                </a:solidFill>
              </a:rPr>
              <a:t>probability</a:t>
            </a:r>
            <a:r>
              <a:rPr lang="en-US" sz="2800" dirty="0" smtClean="0"/>
              <a:t> distributions.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88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Bayes</a:t>
            </a:r>
            <a:r>
              <a:rPr lang="en-US" dirty="0" smtClean="0"/>
              <a:t>-Nash equilibrium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20" y="957263"/>
            <a:ext cx="8229600" cy="4681537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u="sng" dirty="0" smtClean="0"/>
              <a:t>Definition</a:t>
            </a:r>
            <a:r>
              <a:rPr lang="en-US" dirty="0" smtClean="0"/>
              <a:t>: A set of bidding strategies is a </a:t>
            </a:r>
            <a:r>
              <a:rPr lang="en-US" b="1" dirty="0" smtClean="0">
                <a:solidFill>
                  <a:srgbClr val="FF0000"/>
                </a:solidFill>
              </a:rPr>
              <a:t>Nash equilibrium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each bidder’s strategy maximizes his payoff given the strategies of the others.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>
                <a:ea typeface="ＭＳ Ｐゴシック" pitchFamily="1" charset="-128"/>
              </a:rPr>
              <a:t>In auctions: bidders do not know their opponent’s values, i.e., there is </a:t>
            </a:r>
            <a:r>
              <a:rPr lang="en-US" i="1" dirty="0" smtClean="0">
                <a:solidFill>
                  <a:srgbClr val="006600"/>
                </a:solidFill>
                <a:ea typeface="ＭＳ Ｐゴシック" pitchFamily="1" charset="-128"/>
              </a:rPr>
              <a:t>incomplete information</a:t>
            </a:r>
            <a:r>
              <a:rPr lang="en-US" i="1" dirty="0" smtClean="0">
                <a:ea typeface="ＭＳ Ｐゴシック" pitchFamily="1" charset="-128"/>
              </a:rPr>
              <a:t>.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1" eaLnBrk="1" hangingPunct="1">
              <a:spcAft>
                <a:spcPct val="20000"/>
              </a:spcAft>
              <a:buNone/>
            </a:pPr>
            <a:r>
              <a:rPr lang="en-US" dirty="0" smtClean="0">
                <a:ea typeface="ＭＳ Ｐゴシック" pitchFamily="1" charset="-128"/>
                <a:sym typeface="Wingdings" pitchFamily="2" charset="2"/>
              </a:rPr>
              <a:t> E</a:t>
            </a:r>
            <a:r>
              <a:rPr lang="en-US" dirty="0" smtClean="0">
                <a:ea typeface="ＭＳ Ｐゴシック" pitchFamily="1" charset="-128"/>
              </a:rPr>
              <a:t>ach bidder’s strategy must maximize her </a:t>
            </a:r>
            <a:r>
              <a:rPr lang="en-US" i="1" dirty="0" smtClean="0">
                <a:ea typeface="ＭＳ Ｐゴシック" pitchFamily="1" charset="-128"/>
              </a:rPr>
              <a:t>expected </a:t>
            </a:r>
            <a:r>
              <a:rPr lang="en-US" dirty="0" smtClean="0">
                <a:ea typeface="ＭＳ Ｐゴシック" pitchFamily="1" charset="-128"/>
              </a:rPr>
              <a:t>payoff accounting for the uncertainty about opponent values. </a:t>
            </a:r>
          </a:p>
        </p:txBody>
      </p:sp>
    </p:spTree>
    <p:extLst>
      <p:ext uri="{BB962C8B-B14F-4D97-AF65-F5344CB8AC3E}">
        <p14:creationId xmlns:p14="http://schemas.microsoft.com/office/powerpoint/2010/main" val="33135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Continuous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2744" y="1600200"/>
            <a:ext cx="8305800" cy="3810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A </a:t>
            </a:r>
            <a:r>
              <a:rPr lang="en-US" sz="2800" dirty="0" smtClean="0"/>
              <a:t>brief </a:t>
            </a:r>
            <a:r>
              <a:rPr lang="en-US" sz="2800" dirty="0" smtClean="0"/>
              <a:t>reminder of basic notions in statistics/probability.</a:t>
            </a:r>
          </a:p>
        </p:txBody>
      </p:sp>
    </p:spTree>
    <p:extLst>
      <p:ext uri="{BB962C8B-B14F-4D97-AF65-F5344CB8AC3E}">
        <p14:creationId xmlns:p14="http://schemas.microsoft.com/office/powerpoint/2010/main" val="7938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ogle-search-ipod-oran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95996" cy="4648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0"/>
            <a:ext cx="7715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/>
              <a:t>Auctions for Sponsored 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50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/>
          <a:lstStyle/>
          <a:p>
            <a:r>
              <a:rPr lang="en-US" dirty="0" smtClean="0"/>
              <a:t>Continuous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14400"/>
            <a:ext cx="83058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Reminder:</a:t>
            </a:r>
          </a:p>
          <a:p>
            <a:pPr marL="514350" indent="-514350"/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dirty="0" smtClean="0"/>
              <a:t> be a random variable that takes values from </a:t>
            </a:r>
            <a:r>
              <a:rPr lang="en-US" sz="2800" i="1" dirty="0" smtClean="0">
                <a:solidFill>
                  <a:srgbClr val="0B02BE"/>
                </a:solidFill>
              </a:rPr>
              <a:t>[0,t]</a:t>
            </a:r>
            <a:r>
              <a:rPr lang="en-US" sz="2800" dirty="0" smtClean="0"/>
              <a:t>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>
                <a:solidFill>
                  <a:srgbClr val="FF0000"/>
                </a:solidFill>
              </a:rPr>
              <a:t>Cumulative distribution function </a:t>
            </a:r>
            <a:r>
              <a:rPr lang="en-US" sz="2800" i="1" dirty="0" smtClean="0">
                <a:solidFill>
                  <a:srgbClr val="0B02BE"/>
                </a:solidFill>
              </a:rPr>
              <a:t>F:[0,t]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[0,1]</a:t>
            </a:r>
            <a:b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</a:b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	F(x)    =     {Probability that V&lt;x}    =     Pr{V&lt;x}</a:t>
            </a:r>
          </a:p>
          <a:p>
            <a:pPr marL="514350" indent="-514350"/>
            <a:endParaRPr lang="en-US" sz="2800" dirty="0" smtClean="0">
              <a:sym typeface="Wingdings" pitchFamily="2" charset="2"/>
            </a:endParaRPr>
          </a:p>
          <a:p>
            <a:pPr marL="514350" indent="-514350"/>
            <a:r>
              <a:rPr lang="en-US" sz="2800" dirty="0" smtClean="0">
                <a:sym typeface="Wingdings" pitchFamily="2" charset="2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sym typeface="Wingdings" pitchFamily="2" charset="2"/>
              </a:rPr>
              <a:t>density</a:t>
            </a:r>
            <a:r>
              <a:rPr lang="en-US" sz="2800" dirty="0" smtClean="0">
                <a:sym typeface="Wingdings" pitchFamily="2" charset="2"/>
              </a:rPr>
              <a:t> of 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F</a:t>
            </a:r>
            <a:r>
              <a:rPr lang="en-US" sz="2800" dirty="0" smtClean="0">
                <a:sym typeface="Wingdings" pitchFamily="2" charset="2"/>
              </a:rPr>
              <a:t> is the density distribution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f(x)=F’(x).</a:t>
            </a:r>
          </a:p>
          <a:p>
            <a:pPr marL="514350" indent="-514350"/>
            <a:endParaRPr lang="en-US" sz="2800" dirty="0" smtClean="0">
              <a:sym typeface="Wingdings" pitchFamily="2" charset="2"/>
            </a:endParaRPr>
          </a:p>
          <a:p>
            <a:pPr marL="514350" indent="-514350"/>
            <a:r>
              <a:rPr lang="en-US" sz="2800" dirty="0" smtClean="0">
                <a:sym typeface="Wingdings" pitchFamily="2" charset="2"/>
              </a:rPr>
              <a:t>The expectation of </a:t>
            </a:r>
            <a:r>
              <a:rPr lang="en-US" sz="2800" i="1" dirty="0" smtClean="0">
                <a:solidFill>
                  <a:srgbClr val="0B02BE"/>
                </a:solidFill>
                <a:sym typeface="Wingdings" pitchFamily="2" charset="2"/>
              </a:rPr>
              <a:t>V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41194"/>
              </p:ext>
            </p:extLst>
          </p:nvPr>
        </p:nvGraphicFramePr>
        <p:xfrm>
          <a:off x="4979541" y="5486400"/>
          <a:ext cx="27447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180800" imgH="482400" progId="Equation.3">
                  <p:embed/>
                </p:oleObj>
              </mc:Choice>
              <mc:Fallback>
                <p:oleObj name="Equation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541" y="5486400"/>
                        <a:ext cx="274478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2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The Uniform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55626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What is the probability that </a:t>
            </a:r>
            <a:r>
              <a:rPr lang="en-US" sz="2800" i="1" dirty="0" smtClean="0">
                <a:solidFill>
                  <a:srgbClr val="0B02BE"/>
                </a:solidFill>
              </a:rPr>
              <a:t>V&lt;x</a:t>
            </a:r>
            <a:r>
              <a:rPr lang="en-US" sz="2800" dirty="0" smtClean="0"/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solidFill>
                  <a:srgbClr val="0B02BE"/>
                </a:solidFill>
              </a:rPr>
              <a:t>			F(x)=x.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Density:   </a:t>
            </a:r>
            <a:r>
              <a:rPr lang="en-US" sz="2800" i="1" dirty="0" smtClean="0">
                <a:solidFill>
                  <a:srgbClr val="0B02BE"/>
                </a:solidFill>
              </a:rPr>
              <a:t>f(x)=1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Expectation: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882308" y="1943100"/>
            <a:ext cx="1752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58608" y="2819400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1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2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73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4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35008" y="1828800"/>
            <a:ext cx="304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808" y="2971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9608" y="2971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0.25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808" y="2971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0.5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901608" y="2971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0.75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435008" y="2971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883102" y="3922712"/>
            <a:ext cx="1752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59402" y="4799012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11802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64202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158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682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20608" y="3808412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730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254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770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294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81814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350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87408" y="3810000"/>
            <a:ext cx="75406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06208" y="4904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435008" y="4904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150199" y="5867003"/>
            <a:ext cx="121840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60196" y="6475412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06208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8435802" y="65810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759402" y="5562600"/>
            <a:ext cx="1828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Area  =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87154"/>
              </p:ext>
            </p:extLst>
          </p:nvPr>
        </p:nvGraphicFramePr>
        <p:xfrm>
          <a:off x="1708771" y="4114800"/>
          <a:ext cx="27447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180800" imgH="482400" progId="Equation.3">
                  <p:embed/>
                </p:oleObj>
              </mc:Choice>
              <mc:Fallback>
                <p:oleObj name="Equation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71" y="4114800"/>
                        <a:ext cx="274478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81823"/>
              </p:ext>
            </p:extLst>
          </p:nvPr>
        </p:nvGraphicFramePr>
        <p:xfrm>
          <a:off x="2491408" y="5105400"/>
          <a:ext cx="1416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609480" imgH="482400" progId="Equation.3">
                  <p:embed/>
                </p:oleObj>
              </mc:Choice>
              <mc:Fallback>
                <p:oleObj name="Equation" r:id="rId5" imgW="60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408" y="5105400"/>
                        <a:ext cx="141605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69779"/>
              </p:ext>
            </p:extLst>
          </p:nvPr>
        </p:nvGraphicFramePr>
        <p:xfrm>
          <a:off x="4091608" y="5029200"/>
          <a:ext cx="156368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672840" imgH="507960" progId="Equation.3">
                  <p:embed/>
                </p:oleObj>
              </mc:Choice>
              <mc:Fallback>
                <p:oleObj name="Equation" r:id="rId7" imgW="672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608" y="5029200"/>
                        <a:ext cx="1563688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8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8" grpId="0"/>
      <p:bldP spid="53" grpId="0"/>
      <p:bldP spid="54" grpId="0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en-US" dirty="0" smtClean="0"/>
              <a:t>Auctions with uniform distributions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5616" y="1143000"/>
            <a:ext cx="7924800" cy="533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A simple Bayesian auction model: </a:t>
            </a:r>
          </a:p>
          <a:p>
            <a:pPr marL="914400" lvl="1" indent="-514350"/>
            <a:r>
              <a:rPr lang="en-US" dirty="0" smtClean="0"/>
              <a:t>2 buyers</a:t>
            </a:r>
          </a:p>
          <a:p>
            <a:pPr marL="914400" lvl="1" indent="-514350"/>
            <a:r>
              <a:rPr lang="en-US" dirty="0" smtClean="0"/>
              <a:t>Values are between 0 and 1.</a:t>
            </a:r>
          </a:p>
          <a:p>
            <a:pPr marL="914400" lvl="1" indent="-514350"/>
            <a:r>
              <a:rPr lang="en-US" dirty="0" smtClean="0"/>
              <a:t>Values are distributed </a:t>
            </a:r>
            <a:r>
              <a:rPr lang="en-US" dirty="0" smtClean="0">
                <a:solidFill>
                  <a:srgbClr val="006600"/>
                </a:solidFill>
              </a:rPr>
              <a:t>uniformly</a:t>
            </a:r>
            <a:r>
              <a:rPr lang="en-US" dirty="0" smtClean="0"/>
              <a:t> on </a:t>
            </a:r>
            <a:r>
              <a:rPr lang="en-US" i="1" dirty="0" smtClean="0">
                <a:solidFill>
                  <a:srgbClr val="0B02BE"/>
                </a:solidFill>
              </a:rPr>
              <a:t>[0,1]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What is the equilibrium in this game of incomplete information?</a:t>
            </a:r>
          </a:p>
          <a:p>
            <a:pPr marL="514350" indent="-514350">
              <a:buNone/>
            </a:pPr>
            <a:r>
              <a:rPr lang="en-US" sz="2800" dirty="0" smtClean="0"/>
              <a:t>Are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efficient?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400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77152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2800" u="sng" dirty="0" smtClean="0"/>
              <a:t>Proof:</a:t>
            </a:r>
          </a:p>
          <a:p>
            <a:pPr marL="514350" indent="-514350"/>
            <a:r>
              <a:rPr lang="en-US" sz="2800" dirty="0" smtClean="0"/>
              <a:t>Assume that Bidder 2’s strategy is </a:t>
            </a:r>
            <a:r>
              <a:rPr lang="en-US" sz="2800" i="1" dirty="0" smtClean="0">
                <a:solidFill>
                  <a:srgbClr val="3B0A92"/>
                </a:solidFill>
              </a:rPr>
              <a:t>b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800" i="1" dirty="0" smtClean="0">
                <a:solidFill>
                  <a:srgbClr val="3B0A92"/>
                </a:solidFill>
              </a:rPr>
              <a:t>(v)=v</a:t>
            </a:r>
            <a:r>
              <a:rPr lang="en-US" sz="2800" i="1" baseline="-25000" dirty="0" smtClean="0">
                <a:solidFill>
                  <a:srgbClr val="3B0A92"/>
                </a:solidFill>
              </a:rPr>
              <a:t>2</a:t>
            </a:r>
            <a:r>
              <a:rPr lang="en-US" sz="2800" i="1" dirty="0" smtClean="0">
                <a:solidFill>
                  <a:srgbClr val="3B0A92"/>
                </a:solidFill>
              </a:rPr>
              <a:t>/2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We show: </a:t>
            </a:r>
            <a:r>
              <a:rPr lang="en-US" sz="2800" i="1" dirty="0" smtClean="0">
                <a:solidFill>
                  <a:srgbClr val="0B02BE"/>
                </a:solidFill>
              </a:rPr>
              <a:t>b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(v)=v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/2 </a:t>
            </a:r>
            <a:r>
              <a:rPr lang="en-US" sz="2800" dirty="0" smtClean="0"/>
              <a:t>is a best response </a:t>
            </a:r>
            <a:r>
              <a:rPr lang="en-US" sz="2800" dirty="0" smtClean="0"/>
              <a:t>for</a:t>
            </a:r>
            <a:r>
              <a:rPr lang="en-US" sz="2800" dirty="0" smtClean="0"/>
              <a:t> </a:t>
            </a:r>
            <a:r>
              <a:rPr lang="en-US" sz="2800" dirty="0" smtClean="0"/>
              <a:t>Bidder 1.</a:t>
            </a:r>
          </a:p>
          <a:p>
            <a:pPr marL="914400" lvl="1" indent="-514350"/>
            <a:r>
              <a:rPr lang="en-US" sz="1800" dirty="0" smtClean="0"/>
              <a:t>(clearly, no need to bid above 1).</a:t>
            </a:r>
          </a:p>
          <a:p>
            <a:pPr marL="514350" indent="-514350"/>
            <a:endParaRPr lang="en-US" sz="1600" dirty="0" smtClean="0"/>
          </a:p>
          <a:p>
            <a:pPr marL="514350" indent="-514350"/>
            <a:r>
              <a:rPr lang="en-US" sz="2400" dirty="0" smtClean="0"/>
              <a:t>Bidder 1’s </a:t>
            </a:r>
            <a:r>
              <a:rPr lang="en-US" sz="2400" dirty="0" smtClean="0"/>
              <a:t>expected utility </a:t>
            </a:r>
            <a:r>
              <a:rPr lang="en-US" sz="2400" dirty="0" smtClean="0"/>
              <a:t>is:</a:t>
            </a:r>
            <a:br>
              <a:rPr lang="en-US" sz="2400" dirty="0" smtClean="0"/>
            </a:br>
            <a:r>
              <a:rPr lang="en-US" sz="2400" i="1" dirty="0" err="1" smtClean="0">
                <a:solidFill>
                  <a:srgbClr val="3B0A92"/>
                </a:solidFill>
              </a:rPr>
              <a:t>Prob</a:t>
            </a:r>
            <a:r>
              <a:rPr lang="en-US" sz="2400" i="1" dirty="0" smtClean="0">
                <a:solidFill>
                  <a:srgbClr val="3B0A92"/>
                </a:solidFill>
              </a:rPr>
              <a:t>[ </a:t>
            </a:r>
            <a:r>
              <a:rPr lang="en-US" sz="2400" i="1" dirty="0" smtClean="0">
                <a:solidFill>
                  <a:srgbClr val="7030A0"/>
                </a:solidFill>
              </a:rPr>
              <a:t>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1 </a:t>
            </a:r>
            <a:r>
              <a:rPr lang="en-US" sz="2400" i="1" dirty="0" smtClean="0">
                <a:solidFill>
                  <a:srgbClr val="7030A0"/>
                </a:solidFill>
              </a:rPr>
              <a:t>&gt; 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 </a:t>
            </a:r>
            <a:r>
              <a:rPr lang="en-US" sz="2400" i="1" dirty="0" smtClean="0">
                <a:solidFill>
                  <a:srgbClr val="3B0A92"/>
                </a:solidFill>
              </a:rPr>
              <a:t>] ×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     </a:t>
            </a:r>
            <a:r>
              <a:rPr lang="en-US" sz="2400" i="1" dirty="0" smtClean="0"/>
              <a:t>=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3B0A92"/>
                </a:solidFill>
              </a:rPr>
              <a:t>	</a:t>
            </a:r>
            <a:r>
              <a:rPr lang="en-US" sz="2400" i="1" dirty="0" err="1" smtClean="0">
                <a:solidFill>
                  <a:srgbClr val="3B0A92"/>
                </a:solidFill>
              </a:rPr>
              <a:t>Prob</a:t>
            </a:r>
            <a:r>
              <a:rPr lang="en-US" sz="2400" i="1" dirty="0" smtClean="0">
                <a:solidFill>
                  <a:srgbClr val="3B0A92"/>
                </a:solidFill>
              </a:rPr>
              <a:t>[ </a:t>
            </a:r>
            <a:r>
              <a:rPr lang="en-US" sz="2400" i="1" dirty="0" smtClean="0">
                <a:solidFill>
                  <a:srgbClr val="7030A0"/>
                </a:solidFill>
              </a:rPr>
              <a:t>b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1 </a:t>
            </a:r>
            <a:r>
              <a:rPr lang="en-US" sz="2400" i="1" dirty="0" smtClean="0">
                <a:solidFill>
                  <a:srgbClr val="7030A0"/>
                </a:solidFill>
              </a:rPr>
              <a:t>&gt; v</a:t>
            </a:r>
            <a:r>
              <a:rPr lang="en-US" sz="24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i="1" dirty="0" smtClean="0">
                <a:solidFill>
                  <a:srgbClr val="7030A0"/>
                </a:solidFill>
              </a:rPr>
              <a:t>/2 </a:t>
            </a:r>
            <a:r>
              <a:rPr lang="en-US" sz="2400" i="1" dirty="0" smtClean="0">
                <a:solidFill>
                  <a:srgbClr val="3B0A92"/>
                </a:solidFill>
              </a:rPr>
              <a:t>] ×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 </a:t>
            </a:r>
            <a:r>
              <a:rPr lang="en-US" sz="2400" i="1" dirty="0" smtClean="0"/>
              <a:t>=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3B0A92"/>
                </a:solidFill>
              </a:rPr>
              <a:t>	2b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 * (v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-b</a:t>
            </a:r>
            <a:r>
              <a:rPr lang="en-US" sz="2400" i="1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i="1" dirty="0" smtClean="0">
                <a:solidFill>
                  <a:srgbClr val="3B0A92"/>
                </a:solidFill>
              </a:rPr>
              <a:t>) </a:t>
            </a:r>
          </a:p>
          <a:p>
            <a:pPr marL="514350" indent="-514350"/>
            <a:r>
              <a:rPr lang="en-US" sz="2400" dirty="0" smtClean="0">
                <a:solidFill>
                  <a:srgbClr val="3B0A92"/>
                </a:solidFill>
              </a:rPr>
              <a:t>[ 2b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 * (v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-b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) ]’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3B0A92"/>
                </a:solidFill>
              </a:rPr>
              <a:t> 2v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-4b</a:t>
            </a:r>
            <a:r>
              <a:rPr lang="en-US" sz="2400" baseline="-25000" dirty="0" smtClean="0">
                <a:solidFill>
                  <a:srgbClr val="3B0A92"/>
                </a:solidFill>
              </a:rPr>
              <a:t>1</a:t>
            </a:r>
            <a:r>
              <a:rPr lang="en-US" sz="2400" dirty="0" smtClean="0">
                <a:solidFill>
                  <a:srgbClr val="3B0A92"/>
                </a:solidFill>
              </a:rPr>
              <a:t>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3B0A92"/>
                </a:solidFill>
              </a:rPr>
              <a:t> 0         </a:t>
            </a:r>
            <a:r>
              <a:rPr lang="en-US" sz="1800" dirty="0" smtClean="0">
                <a:solidFill>
                  <a:srgbClr val="3B0A92"/>
                </a:solidFill>
              </a:rPr>
              <a:t>(maximize for b</a:t>
            </a:r>
            <a:r>
              <a:rPr lang="en-US" sz="1800" baseline="-25000" dirty="0" smtClean="0">
                <a:solidFill>
                  <a:srgbClr val="3B0A92"/>
                </a:solidFill>
              </a:rPr>
              <a:t>1</a:t>
            </a:r>
            <a:r>
              <a:rPr lang="en-US" sz="1800" dirty="0" smtClean="0">
                <a:solidFill>
                  <a:srgbClr val="3B0A92"/>
                </a:solidFill>
              </a:rPr>
              <a:t>)</a:t>
            </a:r>
            <a:endParaRPr lang="en-US" sz="2400" dirty="0" smtClean="0">
              <a:solidFill>
                <a:srgbClr val="3B0A92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= v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/2        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( it is a best response for b</a:t>
            </a:r>
            <a:r>
              <a:rPr lang="en-US" sz="2000" baseline="-25000" dirty="0" smtClean="0">
                <a:solidFill>
                  <a:srgbClr val="0066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=v</a:t>
            </a:r>
            <a:r>
              <a:rPr lang="en-US" sz="2000" baseline="-25000" dirty="0" smtClean="0">
                <a:solidFill>
                  <a:srgbClr val="0066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/2)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4876800"/>
            <a:ext cx="3124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5029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81600" y="4876800"/>
            <a:ext cx="15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305005" y="4876006"/>
            <a:ext cx="15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096794" y="4876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=1/3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162800" y="4876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511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 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943600" y="3733800"/>
            <a:ext cx="2819400" cy="457200"/>
          </a:xfrm>
          <a:prstGeom prst="wedgeRoundRectCallout">
            <a:avLst>
              <a:gd name="adj1" fmla="val -1156"/>
              <a:gd name="adj2" fmla="val 14144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rgbClr val="0B02BE"/>
                </a:solidFill>
              </a:rPr>
              <a:t>v</a:t>
            </a:r>
            <a:r>
              <a:rPr lang="en-US" baseline="-25000" dirty="0" smtClean="0">
                <a:solidFill>
                  <a:srgbClr val="0B02BE"/>
                </a:solidFill>
              </a:rPr>
              <a:t>2 </a:t>
            </a:r>
            <a:r>
              <a:rPr lang="en-US" dirty="0" smtClean="0">
                <a:solidFill>
                  <a:srgbClr val="0B02BE"/>
                </a:solidFill>
              </a:rPr>
              <a:t>&lt; 2/3</a:t>
            </a:r>
            <a:r>
              <a:rPr lang="en-US" dirty="0" smtClean="0">
                <a:solidFill>
                  <a:schemeClr val="tx1"/>
                </a:solidFill>
              </a:rPr>
              <a:t> then </a:t>
            </a:r>
            <a:r>
              <a:rPr lang="en-US" dirty="0" smtClean="0">
                <a:solidFill>
                  <a:srgbClr val="0B02BE"/>
                </a:solidFill>
              </a:rPr>
              <a:t>b</a:t>
            </a:r>
            <a:r>
              <a:rPr lang="en-US" baseline="-25000" dirty="0" smtClean="0">
                <a:solidFill>
                  <a:srgbClr val="0B02BE"/>
                </a:solidFill>
              </a:rPr>
              <a:t>1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71600" y="762000"/>
            <a:ext cx="77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bidding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B0A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b(v)=v/2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equilibrium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bidders, uniform distribution.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nimBg="1"/>
      <p:bldP spid="7" grpId="1" build="p" animBg="1"/>
      <p:bldP spid="6" grpId="0"/>
      <p:bldP spid="8" grpId="0"/>
      <p:bldP spid="15" grpId="0"/>
      <p:bldP spid="18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u="sng" dirty="0" smtClean="0"/>
              <a:t>We proved:</a:t>
            </a:r>
            <a:r>
              <a:rPr lang="en-US" sz="2800" dirty="0" smtClean="0"/>
              <a:t> bidding b(v)=v/2 is an equilibrium</a:t>
            </a:r>
          </a:p>
          <a:p>
            <a:pPr marL="914400" lvl="1" indent="-514350"/>
            <a:r>
              <a:rPr lang="en-US" sz="2400" dirty="0" smtClean="0"/>
              <a:t>2 bidders, uniform distribution.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u="sng" dirty="0" smtClean="0"/>
              <a:t>For </a:t>
            </a:r>
            <a:r>
              <a:rPr lang="en-US" sz="2800" i="1" u="sng" dirty="0" smtClean="0">
                <a:solidFill>
                  <a:srgbClr val="0B02BE"/>
                </a:solidFill>
              </a:rPr>
              <a:t>n</a:t>
            </a:r>
            <a:r>
              <a:rPr lang="en-US" sz="2800" u="sng" dirty="0" smtClean="0"/>
              <a:t> players: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bidding   </a:t>
            </a:r>
            <a:r>
              <a:rPr lang="en-US" sz="2800" b="1" i="1" dirty="0" smtClean="0">
                <a:solidFill>
                  <a:srgbClr val="3B0A92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b="1" i="1" dirty="0" smtClean="0">
                <a:solidFill>
                  <a:srgbClr val="3B0A92"/>
                </a:solidFill>
              </a:rPr>
              <a:t>(v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i</a:t>
            </a:r>
            <a:r>
              <a:rPr lang="en-US" sz="2800" b="1" i="1" dirty="0" smtClean="0">
                <a:solidFill>
                  <a:srgbClr val="3B0A92"/>
                </a:solidFill>
              </a:rPr>
              <a:t>) =  </a:t>
            </a:r>
            <a:r>
              <a:rPr lang="en-US" sz="2800" b="1" i="1" baseline="-25000" dirty="0" smtClean="0">
                <a:solidFill>
                  <a:srgbClr val="3B0A92"/>
                </a:solidFill>
              </a:rPr>
              <a:t> </a:t>
            </a:r>
            <a:r>
              <a:rPr lang="en-US" sz="2800" b="1" i="1" dirty="0" smtClean="0">
                <a:solidFill>
                  <a:srgbClr val="3B0A92"/>
                </a:solidFill>
              </a:rPr>
              <a:t>                 </a:t>
            </a:r>
            <a:r>
              <a:rPr lang="en-US" sz="2800" dirty="0" smtClean="0"/>
              <a:t>by all players is a Nash equilibrium.</a:t>
            </a:r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None/>
            </a:pPr>
            <a:r>
              <a:rPr lang="en-US" sz="2400" dirty="0" smtClean="0"/>
              <a:t>(with more competition, you will bid closer to your true value)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Conclusion: </a:t>
            </a:r>
            <a:br>
              <a:rPr lang="en-US" sz="2800" u="sng" dirty="0" smtClean="0"/>
            </a:b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auctions </a:t>
            </a:r>
            <a:r>
              <a:rPr lang="en-US" sz="2800" dirty="0" smtClean="0"/>
              <a:t>are </a:t>
            </a:r>
            <a:r>
              <a:rPr lang="en-US" sz="2800" i="1" dirty="0" smtClean="0">
                <a:solidFill>
                  <a:srgbClr val="00B050"/>
                </a:solidFill>
              </a:rPr>
              <a:t>efficient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(not truthful, but in equilibrium the bidder with the highest bid wins).</a:t>
            </a:r>
          </a:p>
          <a:p>
            <a:pPr marL="514350" indent="-51435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03603"/>
              </p:ext>
            </p:extLst>
          </p:nvPr>
        </p:nvGraphicFramePr>
        <p:xfrm>
          <a:off x="4095726" y="2743200"/>
          <a:ext cx="1268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545760" imgH="393480" progId="Equation.3">
                  <p:embed/>
                </p:oleObj>
              </mc:Choice>
              <mc:Fallback>
                <p:oleObj name="Equation" r:id="rId3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26" y="2743200"/>
                        <a:ext cx="12683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2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We proved: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 is efficient for the uniform distribution.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What about general distributions</a:t>
            </a:r>
            <a:r>
              <a:rPr lang="en-US" sz="2800" dirty="0" smtClean="0"/>
              <a:t>?</a:t>
            </a:r>
          </a:p>
          <a:p>
            <a:pPr marL="788670" lvl="1" indent="-514350"/>
            <a:r>
              <a:rPr lang="en-US" sz="2400" dirty="0" smtClean="0"/>
              <a:t>Turns out:  </a:t>
            </a:r>
            <a:r>
              <a:rPr lang="en-US" sz="2400" b="1" dirty="0" smtClean="0"/>
              <a:t>Yes!</a:t>
            </a:r>
          </a:p>
          <a:p>
            <a:pPr marL="788670" lvl="1" indent="-514350"/>
            <a:r>
              <a:rPr lang="en-US" sz="2400" dirty="0" smtClean="0"/>
              <a:t>We won’t go into the math</a:t>
            </a:r>
            <a:endParaRPr lang="en-US" sz="24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12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589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18728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8728" y="990600"/>
            <a:ext cx="8305800" cy="57912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We proved: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-price auction is efficient for the uniform distribution.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What about general distributions?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u="sng" dirty="0" smtClean="0"/>
              <a:t>Notation: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n-1</a:t>
            </a:r>
            <a:r>
              <a:rPr lang="en-US" sz="2800" i="1" dirty="0" smtClean="0">
                <a:solidFill>
                  <a:srgbClr val="0B02BE"/>
                </a:solidFill>
              </a:rPr>
              <a:t> </a:t>
            </a:r>
            <a:r>
              <a:rPr lang="en-US" sz="2800" dirty="0" smtClean="0"/>
              <a:t>be n-1 draws from a distribution </a:t>
            </a:r>
            <a:r>
              <a:rPr lang="en-US" sz="2800" i="1" dirty="0" smtClean="0">
                <a:solidFill>
                  <a:srgbClr val="0B02BE"/>
                </a:solidFill>
              </a:rPr>
              <a:t>F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b="1" i="1" dirty="0" smtClean="0">
                <a:solidFill>
                  <a:srgbClr val="006600"/>
                </a:solidFill>
              </a:rPr>
              <a:t>max</a:t>
            </a:r>
            <a:r>
              <a:rPr lang="en-US" sz="2800" b="1" i="1" baseline="-25000" dirty="0" smtClean="0">
                <a:solidFill>
                  <a:srgbClr val="006600"/>
                </a:solidFill>
              </a:rPr>
              <a:t>[n-1]</a:t>
            </a:r>
            <a:r>
              <a:rPr lang="en-US" sz="2800" i="1" dirty="0" smtClean="0">
                <a:solidFill>
                  <a:srgbClr val="006600"/>
                </a:solidFill>
              </a:rPr>
              <a:t> </a:t>
            </a:r>
            <a:r>
              <a:rPr lang="en-US" sz="2800" i="1" dirty="0" smtClean="0">
                <a:solidFill>
                  <a:srgbClr val="0B02BE"/>
                </a:solidFill>
              </a:rPr>
              <a:t>= max{v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n-1</a:t>
            </a:r>
            <a:r>
              <a:rPr lang="en-US" sz="2800" i="1" dirty="0" smtClean="0">
                <a:solidFill>
                  <a:srgbClr val="0B02BE"/>
                </a:solidFill>
              </a:rPr>
              <a:t>} </a:t>
            </a:r>
            <a:r>
              <a:rPr lang="en-US" sz="2800" dirty="0" smtClean="0"/>
              <a:t>     </a:t>
            </a:r>
            <a:r>
              <a:rPr lang="en-US" sz="2000" dirty="0" smtClean="0"/>
              <a:t>(highest-order statistic)</a:t>
            </a:r>
            <a:endParaRPr lang="en-US" sz="2800" dirty="0" smtClean="0"/>
          </a:p>
          <a:p>
            <a:pPr marL="514350" indent="-514350"/>
            <a:endParaRPr lang="en-US" sz="12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885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71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Equilibrium in 1</a:t>
            </a:r>
            <a:r>
              <a:rPr lang="en-US" baseline="30000" dirty="0" smtClean="0"/>
              <a:t>st</a:t>
            </a:r>
            <a:r>
              <a:rPr lang="en-US" dirty="0" smtClean="0"/>
              <a:t>-price auctions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990600"/>
            <a:ext cx="8305800" cy="5791200"/>
          </a:xfrm>
        </p:spPr>
        <p:txBody>
          <a:bodyPr/>
          <a:lstStyle/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914400" lvl="1" indent="-514350"/>
            <a:r>
              <a:rPr lang="en-US" sz="2400" dirty="0" smtClean="0"/>
              <a:t>That is, each bidder will bid the </a:t>
            </a:r>
            <a:r>
              <a:rPr lang="en-US" sz="2400" dirty="0" smtClean="0">
                <a:solidFill>
                  <a:srgbClr val="006600"/>
                </a:solidFill>
              </a:rPr>
              <a:t>expected winning bid </a:t>
            </a:r>
            <a:r>
              <a:rPr lang="en-US" sz="2400" dirty="0" smtClean="0"/>
              <a:t>of the other players, given that </a:t>
            </a:r>
            <a:r>
              <a:rPr lang="en-US" sz="2400" dirty="0" smtClean="0">
                <a:solidFill>
                  <a:srgbClr val="006600"/>
                </a:solidFill>
              </a:rPr>
              <a:t>v</a:t>
            </a:r>
            <a:r>
              <a:rPr lang="en-US" sz="2400" baseline="-25000" dirty="0" smtClean="0">
                <a:solidFill>
                  <a:srgbClr val="006600"/>
                </a:solidFill>
              </a:rPr>
              <a:t>i</a:t>
            </a:r>
            <a:r>
              <a:rPr lang="en-US" sz="2400" dirty="0" smtClean="0">
                <a:solidFill>
                  <a:srgbClr val="006600"/>
                </a:solidFill>
              </a:rPr>
              <a:t> wins</a:t>
            </a:r>
            <a:r>
              <a:rPr lang="en-US" sz="2400" dirty="0" smtClean="0"/>
              <a:t>.</a:t>
            </a:r>
          </a:p>
          <a:p>
            <a:pPr marL="914400" lvl="1" indent="-514350"/>
            <a:r>
              <a:rPr lang="en-US" sz="2400" dirty="0" smtClean="0"/>
              <a:t>The above 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is strictly monotone in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1</a:t>
            </a:r>
            <a:r>
              <a:rPr lang="en-US" sz="2400" baseline="30000" dirty="0" smtClean="0">
                <a:sym typeface="Wingdings" pitchFamily="2" charset="2"/>
              </a:rPr>
              <a:t>st</a:t>
            </a:r>
            <a:r>
              <a:rPr lang="en-US" sz="2400" dirty="0" smtClean="0">
                <a:sym typeface="Wingdings" pitchFamily="2" charset="2"/>
              </a:rPr>
              <a:t>-price auction is efficient.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Example:</a:t>
            </a:r>
          </a:p>
          <a:p>
            <a:pPr marL="914400" lvl="1" indent="-514350"/>
            <a:endParaRPr lang="en-US" sz="2400" dirty="0" smtClean="0"/>
          </a:p>
          <a:p>
            <a:pPr marL="914400" lvl="1" indent="-514350"/>
            <a:r>
              <a:rPr lang="en-US" sz="2000" dirty="0" smtClean="0"/>
              <a:t>Proof: next week (it will be a corollary of another result).</a:t>
            </a:r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11064"/>
              </p:ext>
            </p:extLst>
          </p:nvPr>
        </p:nvGraphicFramePr>
        <p:xfrm>
          <a:off x="3638600" y="5105400"/>
          <a:ext cx="2146300" cy="83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600" y="5105400"/>
                        <a:ext cx="2146300" cy="831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47800" y="914400"/>
            <a:ext cx="8077200" cy="2514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/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i="1" dirty="0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smtClean="0">
                <a:solidFill>
                  <a:srgbClr val="0B02BE"/>
                </a:solidFill>
              </a:rPr>
              <a:t>1</a:t>
            </a:r>
            <a:r>
              <a:rPr lang="en-US" sz="2800" i="1" dirty="0" smtClean="0">
                <a:solidFill>
                  <a:srgbClr val="0B02BE"/>
                </a:solidFill>
              </a:rPr>
              <a:t>,…,</a:t>
            </a:r>
            <a:r>
              <a:rPr lang="en-US" sz="2800" i="1" dirty="0" err="1" smtClean="0">
                <a:solidFill>
                  <a:srgbClr val="0B02BE"/>
                </a:solidFill>
              </a:rPr>
              <a:t>v</a:t>
            </a:r>
            <a:r>
              <a:rPr lang="en-US" sz="2800" i="1" baseline="-25000" dirty="0" err="1" smtClean="0">
                <a:solidFill>
                  <a:srgbClr val="0B02BE"/>
                </a:solidFill>
              </a:rPr>
              <a:t>n</a:t>
            </a:r>
            <a:r>
              <a:rPr lang="en-US" sz="2800" i="1" dirty="0" smtClean="0">
                <a:solidFill>
                  <a:srgbClr val="0B02BE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are distributed </a:t>
            </a:r>
            <a:r>
              <a:rPr lang="en-US" sz="2800" dirty="0" err="1" smtClean="0">
                <a:solidFill>
                  <a:schemeClr val="tx1"/>
                </a:solidFill>
              </a:rPr>
              <a:t>i.i.d</a:t>
            </a:r>
            <a:r>
              <a:rPr lang="en-US" sz="2800" dirty="0" smtClean="0">
                <a:solidFill>
                  <a:schemeClr val="tx1"/>
                </a:solidFill>
              </a:rPr>
              <a:t>. from </a:t>
            </a:r>
            <a:r>
              <a:rPr lang="en-US" sz="2800" i="1" dirty="0" smtClean="0">
                <a:solidFill>
                  <a:srgbClr val="0B02BE"/>
                </a:solidFill>
              </a:rPr>
              <a:t>F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B02BE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is strictly increasing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Claim:</a:t>
            </a:r>
            <a:r>
              <a:rPr lang="en-US" sz="2800" dirty="0" smtClean="0">
                <a:solidFill>
                  <a:schemeClr val="tx1"/>
                </a:solidFill>
              </a:rPr>
              <a:t> the following is a symmetric Nash equilibrium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95225"/>
              </p:ext>
            </p:extLst>
          </p:nvPr>
        </p:nvGraphicFramePr>
        <p:xfrm>
          <a:off x="1809800" y="2559016"/>
          <a:ext cx="6553199" cy="86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1942920" imgH="279360" progId="Equation.3">
                  <p:embed/>
                </p:oleObj>
              </mc:Choice>
              <mc:Fallback>
                <p:oleObj name="Equation" r:id="rId5" imgW="1942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800" y="2559016"/>
                        <a:ext cx="6553199" cy="86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en-US" dirty="0" smtClean="0"/>
              <a:t>What we saw so far…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price and English auctions are:</a:t>
            </a:r>
          </a:p>
          <a:p>
            <a:pPr marL="914400" lvl="1" indent="-514350"/>
            <a:r>
              <a:rPr lang="en-US" sz="2400" dirty="0" smtClean="0"/>
              <a:t>Equivalent*</a:t>
            </a:r>
          </a:p>
          <a:p>
            <a:pPr marL="914400" lvl="1" indent="-514350"/>
            <a:r>
              <a:rPr lang="en-US" sz="2400" dirty="0"/>
              <a:t>H</a:t>
            </a:r>
            <a:r>
              <a:rPr lang="en-US" sz="2400" dirty="0" smtClean="0"/>
              <a:t>ave </a:t>
            </a:r>
            <a:r>
              <a:rPr lang="en-US" sz="2400" dirty="0" smtClean="0"/>
              <a:t>a truthful dominant-strategy equilibrium.</a:t>
            </a:r>
          </a:p>
          <a:p>
            <a:pPr marL="914400" lvl="1" indent="-514350"/>
            <a:r>
              <a:rPr lang="en-US" sz="2400" dirty="0" smtClean="0"/>
              <a:t>Efficient </a:t>
            </a:r>
            <a:r>
              <a:rPr lang="en-US" sz="2400" u="sng" dirty="0" smtClean="0"/>
              <a:t>in equilibrium</a:t>
            </a:r>
            <a:r>
              <a:rPr lang="en-US" sz="2400" dirty="0" smtClean="0"/>
              <a:t>. (“efficient”)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-price and Dutch auctions are:</a:t>
            </a:r>
          </a:p>
          <a:p>
            <a:pPr marL="914400" lvl="1" indent="-514350"/>
            <a:r>
              <a:rPr lang="en-US" sz="2400" dirty="0" smtClean="0"/>
              <a:t>Equivalent.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Truthful???</a:t>
            </a:r>
          </a:p>
          <a:p>
            <a:pPr marL="914400" lvl="1" indent="-514350"/>
            <a:r>
              <a:rPr lang="en-US" sz="2400" dirty="0" smtClean="0">
                <a:solidFill>
                  <a:srgbClr val="FF0000"/>
                </a:solidFill>
              </a:rPr>
              <a:t>Efficient???</a:t>
            </a:r>
          </a:p>
          <a:p>
            <a:pPr marL="1314450" lvl="2" indent="-514350"/>
            <a:r>
              <a:rPr lang="en-US" sz="2000" dirty="0" smtClean="0">
                <a:solidFill>
                  <a:srgbClr val="006600"/>
                </a:solidFill>
              </a:rPr>
              <a:t>Actually true for all distributions, not just the uniform distribution.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72808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No!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808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76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Revenue equivalence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does the seller make?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-price and Dutch </a:t>
            </a:r>
            <a:r>
              <a:rPr lang="en-US" dirty="0" smtClean="0"/>
              <a:t>auctions:</a:t>
            </a:r>
          </a:p>
          <a:p>
            <a:pPr lvl="1"/>
            <a:r>
              <a:rPr lang="en-US" dirty="0" smtClean="0"/>
              <a:t>Bidders reduce their bids by a factor of </a:t>
            </a:r>
            <a:r>
              <a:rPr lang="en-US" b="1" dirty="0" smtClean="0"/>
              <a:t>(n-1) </a:t>
            </a:r>
            <a:r>
              <a:rPr lang="en-US" b="1" dirty="0"/>
              <a:t>/ n</a:t>
            </a:r>
            <a:endParaRPr lang="en-US" dirty="0" smtClean="0"/>
          </a:p>
          <a:p>
            <a:pPr lvl="1"/>
            <a:r>
              <a:rPr lang="en-US" dirty="0" smtClean="0"/>
              <a:t>Expect largest bid to be </a:t>
            </a:r>
            <a:r>
              <a:rPr lang="en-US" b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b="1" dirty="0" smtClean="0"/>
              <a:t>(n+1)</a:t>
            </a:r>
            <a:endParaRPr lang="en-US" dirty="0"/>
          </a:p>
          <a:p>
            <a:pPr lvl="2"/>
            <a:r>
              <a:rPr lang="en-US" dirty="0"/>
              <a:t>Expect revenue</a:t>
            </a:r>
            <a:r>
              <a:rPr lang="en-US" dirty="0" smtClean="0"/>
              <a:t>:  </a:t>
            </a:r>
            <a:r>
              <a:rPr lang="en-US" b="1" dirty="0" smtClean="0"/>
              <a:t>(n-1</a:t>
            </a:r>
            <a:r>
              <a:rPr lang="en-US" b="1" dirty="0"/>
              <a:t>) / (n+1)</a:t>
            </a:r>
            <a:endParaRPr lang="en-US" b="1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price and English auctions:</a:t>
            </a:r>
          </a:p>
          <a:p>
            <a:pPr lvl="1"/>
            <a:r>
              <a:rPr lang="en-US" dirty="0" smtClean="0"/>
              <a:t>Seller commits to collecting less than max. bid</a:t>
            </a:r>
          </a:p>
          <a:p>
            <a:pPr lvl="1"/>
            <a:r>
              <a:rPr lang="en-US" dirty="0"/>
              <a:t>Look at highest and second-highest bids</a:t>
            </a:r>
          </a:p>
          <a:p>
            <a:pPr lvl="2"/>
            <a:r>
              <a:rPr lang="en-US" dirty="0"/>
              <a:t>Expect revenue: 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n-1) / (n+1</a:t>
            </a:r>
            <a:r>
              <a:rPr lang="en-US" b="1" dirty="0" smtClean="0"/>
              <a:t>)</a:t>
            </a:r>
          </a:p>
          <a:p>
            <a:r>
              <a:rPr lang="en-US" i="1" dirty="0" smtClean="0"/>
              <a:t>This holds for very many auction formats!</a:t>
            </a:r>
            <a:endParaRPr lang="is-IS" i="1" dirty="0"/>
          </a:p>
        </p:txBody>
      </p:sp>
    </p:spTree>
    <p:extLst>
      <p:ext uri="{BB962C8B-B14F-4D97-AF65-F5344CB8AC3E}">
        <p14:creationId xmlns:p14="http://schemas.microsoft.com/office/powerpoint/2010/main" val="15258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Auctions </a:t>
            </a:r>
            <a:r>
              <a:rPr lang="en-US" sz="3600" dirty="0" smtClean="0"/>
              <a:t>for Sponsored 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43000"/>
            <a:ext cx="7643192" cy="54864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An online auction is run for </a:t>
            </a:r>
            <a:r>
              <a:rPr lang="en-US" i="1" dirty="0" smtClean="0"/>
              <a:t>every </a:t>
            </a:r>
            <a:r>
              <a:rPr lang="en-US" dirty="0" smtClean="0"/>
              <a:t>individual search</a:t>
            </a:r>
            <a:r>
              <a:rPr lang="en-US" dirty="0" smtClean="0"/>
              <a:t>.</a:t>
            </a:r>
          </a:p>
          <a:p>
            <a:pPr marL="788670" lvl="1" indent="-514350"/>
            <a:r>
              <a:rPr lang="en-US" dirty="0" smtClean="0"/>
              <a:t>Massive scalability challenges</a:t>
            </a:r>
          </a:p>
          <a:p>
            <a:pPr marL="788670" lvl="1" indent="-514350"/>
            <a:r>
              <a:rPr lang="en-US" dirty="0" smtClean="0"/>
              <a:t>Billion dollar markets! 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Advertising is effective. </a:t>
            </a:r>
          </a:p>
          <a:p>
            <a:pPr marL="914400" lvl="1" indent="-514350"/>
            <a:r>
              <a:rPr lang="en-US" dirty="0" smtClean="0"/>
              <a:t>Targeted.</a:t>
            </a:r>
          </a:p>
          <a:p>
            <a:pPr marL="914400" lvl="1" indent="-514350"/>
            <a:r>
              <a:rPr lang="en-US" dirty="0" smtClean="0"/>
              <a:t>Users in search mode.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Pay-per-click auctions (mostly)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How are ads sold?</a:t>
            </a:r>
          </a:p>
          <a:p>
            <a:pPr marL="788670" lvl="1" indent="-514350"/>
            <a:r>
              <a:rPr lang="en-US" dirty="0" smtClean="0"/>
              <a:t>We’ll hopefully cover this later (in chapter 15)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90736" y="-152400"/>
            <a:ext cx="8229600" cy="1143000"/>
          </a:xfrm>
        </p:spPr>
        <p:txBody>
          <a:bodyPr/>
          <a:lstStyle/>
          <a:p>
            <a:r>
              <a:rPr lang="en-US" dirty="0" smtClean="0"/>
              <a:t>Model and real life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838200"/>
            <a:ext cx="8305800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We discussed a simplified model. Real auctions are more complicated.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Do bidders </a:t>
            </a:r>
            <a:r>
              <a:rPr lang="en-US" sz="2400" dirty="0" smtClean="0"/>
              <a:t>know their values? </a:t>
            </a:r>
          </a:p>
          <a:p>
            <a:pPr marL="914400" lvl="1" indent="-514350"/>
            <a:r>
              <a:rPr lang="en-US" sz="1800" dirty="0" smtClean="0"/>
              <a:t>If so many people are willing to pay more than $100, it possibly worth it. </a:t>
            </a:r>
            <a:r>
              <a:rPr lang="en-US" sz="1800" dirty="0" smtClean="0">
                <a:solidFill>
                  <a:srgbClr val="FF0000"/>
                </a:solidFill>
              </a:rPr>
              <a:t>(English auctions may help discover the value.)</a:t>
            </a:r>
            <a:endParaRPr lang="en-US" sz="1800" dirty="0" smtClean="0"/>
          </a:p>
          <a:p>
            <a:pPr marL="514350" indent="-514350"/>
            <a:r>
              <a:rPr lang="en-US" sz="2400" dirty="0" smtClean="0"/>
              <a:t>Auctions are (usually) repeated, and not stand-alone.</a:t>
            </a:r>
          </a:p>
          <a:p>
            <a:pPr marL="514350" indent="-514350"/>
            <a:r>
              <a:rPr lang="en-US" sz="2400" dirty="0" smtClean="0"/>
              <a:t>Budgets and wealth effects.</a:t>
            </a:r>
          </a:p>
          <a:p>
            <a:pPr marL="914400" lvl="1" indent="-514350"/>
            <a:r>
              <a:rPr lang="en-US" sz="1800" dirty="0" smtClean="0"/>
              <a:t>I think that this TV is worth $1000, but my wife will divorce me if I pay more than $100.</a:t>
            </a:r>
          </a:p>
          <a:p>
            <a:pPr marL="514350" indent="-514350"/>
            <a:r>
              <a:rPr lang="en-US" sz="2400" dirty="0" smtClean="0"/>
              <a:t>Manipulation is not only with bids:</a:t>
            </a:r>
          </a:p>
          <a:p>
            <a:pPr marL="914400" lvl="1" indent="-514350"/>
            <a:r>
              <a:rPr lang="en-US" sz="1800" dirty="0" smtClean="0"/>
              <a:t>collusion, false name bids, etc.</a:t>
            </a:r>
          </a:p>
          <a:p>
            <a:pPr marL="514350" indent="-514350"/>
            <a:r>
              <a:rPr lang="en-US" sz="2400" dirty="0" smtClean="0"/>
              <a:t>Do bidders have accurate </a:t>
            </a:r>
            <a:r>
              <a:rPr lang="en-US" sz="2400" dirty="0" smtClean="0"/>
              <a:t>probabilities?</a:t>
            </a:r>
          </a:p>
          <a:p>
            <a:pPr marL="514350" indent="-514350"/>
            <a:r>
              <a:rPr lang="en-US" sz="2400" dirty="0" smtClean="0"/>
              <a:t>Do bidders </a:t>
            </a:r>
            <a:r>
              <a:rPr lang="en-US" sz="2400" dirty="0" smtClean="0"/>
              <a:t>behave rationally?</a:t>
            </a:r>
          </a:p>
          <a:p>
            <a:pPr marL="914400" lvl="1" indent="-51435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160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design and sponsored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43000"/>
            <a:ext cx="7571184" cy="5486400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Google’s revenue from sponsored search: </a:t>
            </a:r>
            <a:endParaRPr lang="en-US" dirty="0" smtClean="0"/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Billions </a:t>
            </a: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dollars </a:t>
            </a:r>
            <a:r>
              <a:rPr lang="en-US" dirty="0" smtClean="0">
                <a:solidFill>
                  <a:srgbClr val="00B050"/>
                </a:solidFill>
              </a:rPr>
              <a:t>each quarter.</a:t>
            </a:r>
          </a:p>
          <a:p>
            <a:pPr marL="514350" indent="-514350"/>
            <a:r>
              <a:rPr lang="en-US" dirty="0" smtClean="0"/>
              <a:t>Every little detail matters.</a:t>
            </a:r>
          </a:p>
          <a:p>
            <a:pPr marL="514350" indent="-514350"/>
            <a:r>
              <a:rPr lang="en-US" dirty="0" smtClean="0"/>
              <a:t>Advertisers are “selfish” agents</a:t>
            </a:r>
            <a:r>
              <a:rPr lang="en-US" dirty="0" smtClean="0"/>
              <a:t>: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Will </a:t>
            </a:r>
            <a:r>
              <a:rPr lang="en-US" dirty="0" smtClean="0">
                <a:solidFill>
                  <a:srgbClr val="00B050"/>
                </a:solidFill>
              </a:rPr>
              <a:t>manipulate the auction if possible.</a:t>
            </a:r>
          </a:p>
          <a:p>
            <a:pPr marL="514350" indent="-514350"/>
            <a:r>
              <a:rPr lang="en-US" dirty="0" smtClean="0"/>
              <a:t>Complex software development</a:t>
            </a:r>
            <a:r>
              <a:rPr lang="en-US" dirty="0" smtClean="0"/>
              <a:t>: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hard </a:t>
            </a:r>
            <a:r>
              <a:rPr lang="en-US" dirty="0" smtClean="0">
                <a:solidFill>
                  <a:srgbClr val="00B050"/>
                </a:solidFill>
              </a:rPr>
              <a:t>to experiment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theory to the rescue…</a:t>
            </a: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rgbClr val="3B0A92"/>
                </a:solidFill>
              </a:rPr>
              <a:t>Big internet companies </a:t>
            </a:r>
            <a:r>
              <a:rPr lang="en-US" dirty="0" smtClean="0">
                <a:solidFill>
                  <a:srgbClr val="FF0000"/>
                </a:solidFill>
              </a:rPr>
              <a:t>(Google, eBay, Microsoft, Yahoo, </a:t>
            </a:r>
            <a:r>
              <a:rPr lang="en-US" dirty="0" err="1" smtClean="0">
                <a:solidFill>
                  <a:srgbClr val="FF0000"/>
                </a:solidFill>
              </a:rPr>
              <a:t>Facebook</a:t>
            </a:r>
            <a:r>
              <a:rPr lang="en-US" dirty="0" smtClean="0">
                <a:solidFill>
                  <a:srgbClr val="FF0000"/>
                </a:solidFill>
              </a:rPr>
              <a:t>, etc.) </a:t>
            </a:r>
            <a:r>
              <a:rPr lang="en-US" dirty="0" smtClean="0">
                <a:solidFill>
                  <a:srgbClr val="3B0A92"/>
                </a:solidFill>
              </a:rPr>
              <a:t>are hiring well-known economists to design their markets.</a:t>
            </a:r>
          </a:p>
          <a:p>
            <a:pPr marL="514350" indent="-514350"/>
            <a:r>
              <a:rPr lang="en-US" dirty="0" smtClean="0">
                <a:solidFill>
                  <a:srgbClr val="3B0A92"/>
                </a:solidFill>
              </a:rPr>
              <a:t>Use auction theory.</a:t>
            </a:r>
          </a:p>
        </p:txBody>
      </p:sp>
    </p:spTree>
    <p:extLst>
      <p:ext uri="{BB962C8B-B14F-4D97-AF65-F5344CB8AC3E}">
        <p14:creationId xmlns:p14="http://schemas.microsoft.com/office/powerpoint/2010/main" val="22238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Settings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Imagine we want to sell a </a:t>
            </a:r>
            <a:r>
              <a:rPr lang="is-IS" b="1" i="1" dirty="0" smtClean="0"/>
              <a:t>single </a:t>
            </a:r>
            <a:r>
              <a:rPr lang="is-IS" dirty="0" smtClean="0"/>
              <a:t>item</a:t>
            </a:r>
          </a:p>
          <a:p>
            <a:pPr lvl="1"/>
            <a:r>
              <a:rPr lang="is-IS" dirty="0" smtClean="0"/>
              <a:t>Later we‘ll extend this to multiple items</a:t>
            </a:r>
          </a:p>
          <a:p>
            <a:r>
              <a:rPr lang="is-IS" dirty="0" smtClean="0"/>
              <a:t>We don‘t know what it‘s generally worth</a:t>
            </a:r>
          </a:p>
          <a:p>
            <a:pPr lvl="1"/>
            <a:r>
              <a:rPr lang="is-IS" dirty="0" smtClean="0"/>
              <a:t>Just what it‘s worth to us</a:t>
            </a:r>
          </a:p>
          <a:p>
            <a:pPr lvl="1"/>
            <a:r>
              <a:rPr lang="is-IS" dirty="0" smtClean="0"/>
              <a:t>We may set a </a:t>
            </a:r>
            <a:r>
              <a:rPr lang="is-IS" i="1" dirty="0" smtClean="0">
                <a:solidFill>
                  <a:srgbClr val="7030A0"/>
                </a:solidFill>
              </a:rPr>
              <a:t>reserve price</a:t>
            </a:r>
            <a:r>
              <a:rPr lang="is-IS" dirty="0" smtClean="0"/>
              <a:t> (later)</a:t>
            </a:r>
          </a:p>
          <a:p>
            <a:r>
              <a:rPr lang="is-IS" dirty="0" smtClean="0"/>
              <a:t>Each </a:t>
            </a:r>
            <a:r>
              <a:rPr lang="is-IS" i="1" dirty="0" smtClean="0">
                <a:solidFill>
                  <a:srgbClr val="7030A0"/>
                </a:solidFill>
              </a:rPr>
              <a:t>bidder</a:t>
            </a:r>
            <a:r>
              <a:rPr lang="is-IS" dirty="0" smtClean="0"/>
              <a:t> (player) has her own </a:t>
            </a:r>
            <a:r>
              <a:rPr lang="is-IS" i="1" dirty="0" smtClean="0">
                <a:solidFill>
                  <a:srgbClr val="7030A0"/>
                </a:solidFill>
              </a:rPr>
              <a:t>intrinsic value</a:t>
            </a:r>
            <a:r>
              <a:rPr lang="is-IS" dirty="0"/>
              <a:t> </a:t>
            </a:r>
            <a:r>
              <a:rPr lang="is-IS" dirty="0" smtClean="0"/>
              <a:t>of the item.</a:t>
            </a:r>
          </a:p>
          <a:p>
            <a:pPr lvl="1"/>
            <a:r>
              <a:rPr lang="is-IS" dirty="0" smtClean="0"/>
              <a:t>Willing to purchase it up to this price</a:t>
            </a:r>
          </a:p>
          <a:p>
            <a:pPr lvl="1"/>
            <a:r>
              <a:rPr lang="is-IS" dirty="0" smtClean="0"/>
              <a:t>Values are independent</a:t>
            </a:r>
          </a:p>
          <a:p>
            <a:r>
              <a:rPr lang="is-IS" dirty="0" smtClean="0"/>
              <a:t>But we don‘t know these values</a:t>
            </a:r>
          </a:p>
          <a:p>
            <a:pPr lvl="1"/>
            <a:r>
              <a:rPr lang="is-IS" dirty="0" smtClean="0"/>
              <a:t>Differs from our previous game theory assumptions about knowledge of payoffs</a:t>
            </a:r>
          </a:p>
          <a:p>
            <a:r>
              <a:rPr lang="is-IS" i="1" dirty="0" smtClean="0"/>
              <a:t>How should we proceed?</a:t>
            </a:r>
            <a:endParaRPr lang="is-IS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31" y="620688"/>
            <a:ext cx="1436563" cy="14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Simplify</a:t>
            </a:r>
          </a:p>
          <a:p>
            <a:r>
              <a:rPr lang="is-IS" dirty="0" smtClean="0"/>
              <a:t>Suppose </a:t>
            </a:r>
            <a:r>
              <a:rPr lang="is-IS" dirty="0"/>
              <a:t>we </a:t>
            </a:r>
            <a:r>
              <a:rPr lang="is-IS" i="1" dirty="0"/>
              <a:t>knew </a:t>
            </a:r>
            <a:r>
              <a:rPr lang="is-IS" dirty="0"/>
              <a:t>the intrinsic values of the item to the bidders</a:t>
            </a:r>
          </a:p>
          <a:p>
            <a:pPr lvl="1"/>
            <a:r>
              <a:rPr lang="is-IS" dirty="0"/>
              <a:t>No need for an auction</a:t>
            </a:r>
          </a:p>
          <a:p>
            <a:pPr lvl="1"/>
            <a:r>
              <a:rPr lang="is-IS" dirty="0"/>
              <a:t>Suppose seller values item at x</a:t>
            </a:r>
          </a:p>
          <a:p>
            <a:pPr lvl="1"/>
            <a:r>
              <a:rPr lang="is-IS" dirty="0"/>
              <a:t>Suppose potential buyer values it at y</a:t>
            </a:r>
          </a:p>
          <a:p>
            <a:pPr lvl="1"/>
            <a:r>
              <a:rPr lang="is-IS" dirty="0"/>
              <a:t>What will happen?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19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First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Commitment to a mechanism is power</a:t>
            </a:r>
          </a:p>
          <a:p>
            <a:pPr lvl="1"/>
            <a:r>
              <a:rPr lang="is-IS" dirty="0" smtClean="0"/>
              <a:t>Surplus = y - x</a:t>
            </a:r>
          </a:p>
          <a:p>
            <a:pPr lvl="1"/>
            <a:r>
              <a:rPr lang="is-IS" dirty="0" smtClean="0"/>
              <a:t>If the seller decides on the mechanism</a:t>
            </a:r>
          </a:p>
          <a:p>
            <a:pPr lvl="2"/>
            <a:r>
              <a:rPr lang="is-IS" dirty="0" smtClean="0"/>
              <a:t>She gets (most) of the surplus</a:t>
            </a:r>
          </a:p>
          <a:p>
            <a:pPr lvl="1"/>
            <a:r>
              <a:rPr lang="is-IS" dirty="0" smtClean="0"/>
              <a:t>If the buyer decides the mechanism</a:t>
            </a:r>
          </a:p>
          <a:p>
            <a:pPr lvl="2"/>
            <a:r>
              <a:rPr lang="is-IS" dirty="0" smtClean="0"/>
              <a:t>He gets (most) of the surplus</a:t>
            </a:r>
          </a:p>
          <a:p>
            <a:pPr lvl="1"/>
            <a:r>
              <a:rPr lang="is-IS" dirty="0" smtClean="0"/>
              <a:t>If decided together somehow</a:t>
            </a:r>
          </a:p>
          <a:p>
            <a:pPr lvl="2"/>
            <a:r>
              <a:rPr lang="is-IS" dirty="0" smtClean="0"/>
              <a:t>Variant of bargaining (we won‘t cover this)</a:t>
            </a:r>
          </a:p>
          <a:p>
            <a:r>
              <a:rPr lang="is-IS" dirty="0" smtClean="0"/>
              <a:t>Okay, but what if we don‘t know the intrinsic values?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60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14312</TotalTime>
  <Words>2245</Words>
  <Application>Microsoft Office PowerPoint</Application>
  <PresentationFormat>On-screen Show (4:3)</PresentationFormat>
  <Paragraphs>493</Paragraphs>
  <Slides>50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Solstice</vt:lpstr>
      <vt:lpstr>Equation</vt:lpstr>
      <vt:lpstr>The Structure of Networks</vt:lpstr>
      <vt:lpstr>Auctions (uppboð)</vt:lpstr>
      <vt:lpstr>Auctions for Sponsored Search</vt:lpstr>
      <vt:lpstr>PowerPoint Presentation</vt:lpstr>
      <vt:lpstr>Auctions for Sponsored Search</vt:lpstr>
      <vt:lpstr>Market design and sponsored search</vt:lpstr>
      <vt:lpstr>Settings</vt:lpstr>
      <vt:lpstr>First steps</vt:lpstr>
      <vt:lpstr>First steps</vt:lpstr>
      <vt:lpstr>First steps</vt:lpstr>
      <vt:lpstr>Goal of auctions</vt:lpstr>
      <vt:lpstr>Types of auctions</vt:lpstr>
      <vt:lpstr>English Auctions at ebay</vt:lpstr>
      <vt:lpstr>English auction - rules</vt:lpstr>
      <vt:lpstr>Dutch Auctions</vt:lpstr>
      <vt:lpstr>Today</vt:lpstr>
      <vt:lpstr>Dutch auction - rules</vt:lpstr>
      <vt:lpstr>Dutch auctions - trivia</vt:lpstr>
      <vt:lpstr>Four auctions</vt:lpstr>
      <vt:lpstr>1st -price auctions</vt:lpstr>
      <vt:lpstr>2nd -price auctions</vt:lpstr>
      <vt:lpstr>2nd-price=Vickrey</vt:lpstr>
      <vt:lpstr>Relations between auctions</vt:lpstr>
      <vt:lpstr>Equivalent auctions 1</vt:lpstr>
      <vt:lpstr>Equivalent auctions 2</vt:lpstr>
      <vt:lpstr>Modeling</vt:lpstr>
      <vt:lpstr>Auctions scheme</vt:lpstr>
      <vt:lpstr>Strategy</vt:lpstr>
      <vt:lpstr>Strategies and equilibrium</vt:lpstr>
      <vt:lpstr>Equilibrium behavior in 2nd-price auctions</vt:lpstr>
      <vt:lpstr>Truthfulness: proof</vt:lpstr>
      <vt:lpstr>Truthfulness: proof</vt:lpstr>
      <vt:lpstr>Efficiency in 2nd-price auctions</vt:lpstr>
      <vt:lpstr>Remark: Efficiency</vt:lpstr>
      <vt:lpstr>What we saw so far…</vt:lpstr>
      <vt:lpstr>1st price auctions</vt:lpstr>
      <vt:lpstr>Bayesian analysis</vt:lpstr>
      <vt:lpstr>Bayes-Nash equilibrium</vt:lpstr>
      <vt:lpstr>Continuous distributions</vt:lpstr>
      <vt:lpstr>Continuous distributions</vt:lpstr>
      <vt:lpstr>Example: The Uniform Distribution</vt:lpstr>
      <vt:lpstr>Auctions with uniform distributions</vt:lpstr>
      <vt:lpstr>Equilibrium in 1st-price auctions</vt:lpstr>
      <vt:lpstr>Equilibrium in 1st-price auctions</vt:lpstr>
      <vt:lpstr>Equilibrium in 1st-price auctions</vt:lpstr>
      <vt:lpstr>Equilibrium in 1st-price auctions</vt:lpstr>
      <vt:lpstr>Equilibrium in 1st-price auctions</vt:lpstr>
      <vt:lpstr>What we saw so far…</vt:lpstr>
      <vt:lpstr>Revenue equivalence</vt:lpstr>
      <vt:lpstr>Model and real life</vt:lpstr>
    </vt:vector>
  </TitlesOfParts>
  <Company>Háskólinn í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Ýmir Vigfússon</cp:lastModifiedBy>
  <cp:revision>152</cp:revision>
  <dcterms:created xsi:type="dcterms:W3CDTF">2011-06-30T15:04:41Z</dcterms:created>
  <dcterms:modified xsi:type="dcterms:W3CDTF">2011-07-14T16:39:35Z</dcterms:modified>
</cp:coreProperties>
</file>