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86" r:id="rId3"/>
    <p:sldId id="387" r:id="rId4"/>
    <p:sldId id="402" r:id="rId5"/>
    <p:sldId id="404" r:id="rId6"/>
    <p:sldId id="405" r:id="rId7"/>
    <p:sldId id="406" r:id="rId8"/>
    <p:sldId id="408" r:id="rId9"/>
    <p:sldId id="409" r:id="rId10"/>
    <p:sldId id="410" r:id="rId11"/>
    <p:sldId id="412" r:id="rId12"/>
    <p:sldId id="407" r:id="rId13"/>
    <p:sldId id="389" r:id="rId14"/>
    <p:sldId id="390" r:id="rId15"/>
    <p:sldId id="391" r:id="rId16"/>
    <p:sldId id="392" r:id="rId17"/>
    <p:sldId id="393" r:id="rId18"/>
    <p:sldId id="394" r:id="rId19"/>
    <p:sldId id="398" r:id="rId20"/>
    <p:sldId id="396" r:id="rId21"/>
    <p:sldId id="397" r:id="rId22"/>
    <p:sldId id="399" r:id="rId23"/>
    <p:sldId id="400" r:id="rId24"/>
    <p:sldId id="401" r:id="rId25"/>
    <p:sldId id="41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6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9AF90-E5BB-4D50-81CE-68E26F78021B}" type="datetimeFigureOut">
              <a:rPr lang="is-IS" smtClean="0"/>
              <a:t>13.7.2011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43EC8-0599-4418-8C72-F4CBC6FA9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316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15882"/>
            <a:ext cx="7406640" cy="83685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268760"/>
            <a:ext cx="7406640" cy="2333904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002060">
              <a:alpha val="33000"/>
            </a:srgb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rgbClr val="7030A0"/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rgbClr val="0070C0">
                  <a:lumMod val="36000"/>
                  <a:lumOff val="64000"/>
                </a:srgb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52736"/>
            <a:ext cx="7498080" cy="5195664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7/13/2011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 smtClean="0"/>
              <a:t>The Structure of Networks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792088"/>
          </a:xfrm>
        </p:spPr>
        <p:txBody>
          <a:bodyPr/>
          <a:lstStyle/>
          <a:p>
            <a:pPr algn="ctr"/>
            <a:r>
              <a:rPr lang="is-IS" i="1" dirty="0" smtClean="0">
                <a:solidFill>
                  <a:schemeClr val="tx1"/>
                </a:solidFill>
              </a:rPr>
              <a:t>with emphasis on information and social networks</a:t>
            </a:r>
          </a:p>
          <a:p>
            <a:pPr algn="ctr"/>
            <a:endParaRPr lang="is-IS" i="1" dirty="0">
              <a:solidFill>
                <a:schemeClr val="tx1"/>
              </a:solidFill>
            </a:endParaRPr>
          </a:p>
          <a:p>
            <a:pPr algn="ctr"/>
            <a:endParaRPr lang="is-IS" i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852936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000" dirty="0" smtClean="0">
                <a:solidFill>
                  <a:srgbClr val="7030A0"/>
                </a:solidFill>
              </a:rPr>
              <a:t>T-214-SINE</a:t>
            </a:r>
            <a:r>
              <a:rPr lang="is-IS" sz="4000" dirty="0" smtClean="0"/>
              <a:t>    Summer 2011</a:t>
            </a:r>
          </a:p>
          <a:p>
            <a:pPr algn="ctr"/>
            <a:endParaRPr lang="is-IS" sz="4000" dirty="0" smtClean="0"/>
          </a:p>
          <a:p>
            <a:pPr algn="ctr"/>
            <a:r>
              <a:rPr lang="is-IS" sz="4000" dirty="0" smtClean="0"/>
              <a:t>Chapter </a:t>
            </a:r>
            <a:r>
              <a:rPr lang="is-IS" sz="4000" dirty="0"/>
              <a:t>8</a:t>
            </a:r>
            <a:endParaRPr lang="is-IS" sz="4000" dirty="0" smtClean="0"/>
          </a:p>
          <a:p>
            <a:pPr algn="ctr"/>
            <a:endParaRPr lang="is-IS" sz="4000" dirty="0" smtClean="0"/>
          </a:p>
          <a:p>
            <a:pPr algn="ctr"/>
            <a:r>
              <a:rPr lang="is-IS" sz="4000" i="1" dirty="0" smtClean="0"/>
              <a:t>Ýmir Vigfússon</a:t>
            </a:r>
          </a:p>
          <a:p>
            <a:pPr algn="ctr"/>
            <a:endParaRPr lang="is-IS" sz="4000" dirty="0"/>
          </a:p>
        </p:txBody>
      </p:sp>
    </p:spTree>
    <p:extLst>
      <p:ext uri="{BB962C8B-B14F-4D97-AF65-F5344CB8AC3E}">
        <p14:creationId xmlns:p14="http://schemas.microsoft.com/office/powerpoint/2010/main" val="26711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Another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616624"/>
          </a:xfrm>
        </p:spPr>
        <p:txBody>
          <a:bodyPr>
            <a:normAutofit/>
          </a:bodyPr>
          <a:lstStyle/>
          <a:p>
            <a:r>
              <a:rPr lang="is-IS" dirty="0" smtClean="0"/>
              <a:t>Dividing up equally is a Nash equilibrium</a:t>
            </a:r>
          </a:p>
          <a:p>
            <a:pPr lvl="1"/>
            <a:r>
              <a:rPr lang="is-IS" dirty="0" smtClean="0"/>
              <a:t>No driver has has an incentive to switch over to the other route</a:t>
            </a:r>
          </a:p>
          <a:p>
            <a:r>
              <a:rPr lang="is-IS" dirty="0" smtClean="0"/>
              <a:t>This is the only Nash equilibrium</a:t>
            </a:r>
          </a:p>
          <a:p>
            <a:pPr lvl="1"/>
            <a:r>
              <a:rPr lang="is-IS" dirty="0" smtClean="0"/>
              <a:t>Consider strategy where </a:t>
            </a:r>
            <a:r>
              <a:rPr lang="is-IS" i="1" dirty="0" smtClean="0"/>
              <a:t>x</a:t>
            </a:r>
            <a:r>
              <a:rPr lang="is-IS" dirty="0" smtClean="0"/>
              <a:t> drivers use upper route, and 4000-</a:t>
            </a:r>
            <a:r>
              <a:rPr lang="is-IS" i="1" dirty="0" smtClean="0"/>
              <a:t>x</a:t>
            </a:r>
            <a:r>
              <a:rPr lang="is-IS" dirty="0" smtClean="0"/>
              <a:t> use lower route</a:t>
            </a:r>
          </a:p>
          <a:p>
            <a:pPr lvl="1"/>
            <a:r>
              <a:rPr lang="is-IS" dirty="0" smtClean="0"/>
              <a:t>If x is not 2000, then routes will have unequal travel time</a:t>
            </a:r>
          </a:p>
          <a:p>
            <a:pPr lvl="1"/>
            <a:r>
              <a:rPr lang="is-IS" dirty="0" smtClean="0"/>
              <a:t>Thus users of slower route will want to switch to the faster route</a:t>
            </a:r>
          </a:p>
          <a:p>
            <a:pPr lvl="2"/>
            <a:r>
              <a:rPr lang="is-IS" dirty="0" smtClean="0"/>
              <a:t>Therefore,  x ≠2000 </a:t>
            </a:r>
            <a:r>
              <a:rPr lang="is-IS" dirty="0" smtClean="0"/>
              <a:t>can‘t be</a:t>
            </a:r>
            <a:r>
              <a:rPr lang="is-IS" dirty="0" smtClean="0"/>
              <a:t> </a:t>
            </a:r>
            <a:r>
              <a:rPr lang="is-IS" dirty="0" smtClean="0"/>
              <a:t>a Nash equilibrium</a:t>
            </a:r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1019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Braess‘s Paradox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544616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New amaizng highway is built from C to D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What will happen at equilibrium?</a:t>
            </a:r>
          </a:p>
          <a:p>
            <a:pPr lvl="1"/>
            <a:r>
              <a:rPr lang="is-IS" dirty="0" smtClean="0"/>
              <a:t>Everyone picks the A,C,D,B route! </a:t>
            </a:r>
            <a:endParaRPr lang="is-I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26" y="1700808"/>
            <a:ext cx="5843750" cy="371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2959100" y="2197100"/>
            <a:ext cx="4178300" cy="2705100"/>
          </a:xfrm>
          <a:custGeom>
            <a:avLst/>
            <a:gdLst>
              <a:gd name="connsiteX0" fmla="*/ 0 w 4178300"/>
              <a:gd name="connsiteY0" fmla="*/ 1079500 h 2705100"/>
              <a:gd name="connsiteX1" fmla="*/ 0 w 4178300"/>
              <a:gd name="connsiteY1" fmla="*/ 1079500 h 2705100"/>
              <a:gd name="connsiteX2" fmla="*/ 38100 w 4178300"/>
              <a:gd name="connsiteY2" fmla="*/ 939800 h 2705100"/>
              <a:gd name="connsiteX3" fmla="*/ 88900 w 4178300"/>
              <a:gd name="connsiteY3" fmla="*/ 863600 h 2705100"/>
              <a:gd name="connsiteX4" fmla="*/ 139700 w 4178300"/>
              <a:gd name="connsiteY4" fmla="*/ 762000 h 2705100"/>
              <a:gd name="connsiteX5" fmla="*/ 190500 w 4178300"/>
              <a:gd name="connsiteY5" fmla="*/ 685800 h 2705100"/>
              <a:gd name="connsiteX6" fmla="*/ 266700 w 4178300"/>
              <a:gd name="connsiteY6" fmla="*/ 622300 h 2705100"/>
              <a:gd name="connsiteX7" fmla="*/ 342900 w 4178300"/>
              <a:gd name="connsiteY7" fmla="*/ 571500 h 2705100"/>
              <a:gd name="connsiteX8" fmla="*/ 381000 w 4178300"/>
              <a:gd name="connsiteY8" fmla="*/ 546100 h 2705100"/>
              <a:gd name="connsiteX9" fmla="*/ 419100 w 4178300"/>
              <a:gd name="connsiteY9" fmla="*/ 520700 h 2705100"/>
              <a:gd name="connsiteX10" fmla="*/ 533400 w 4178300"/>
              <a:gd name="connsiteY10" fmla="*/ 457200 h 2705100"/>
              <a:gd name="connsiteX11" fmla="*/ 571500 w 4178300"/>
              <a:gd name="connsiteY11" fmla="*/ 431800 h 2705100"/>
              <a:gd name="connsiteX12" fmla="*/ 647700 w 4178300"/>
              <a:gd name="connsiteY12" fmla="*/ 406400 h 2705100"/>
              <a:gd name="connsiteX13" fmla="*/ 723900 w 4178300"/>
              <a:gd name="connsiteY13" fmla="*/ 368300 h 2705100"/>
              <a:gd name="connsiteX14" fmla="*/ 762000 w 4178300"/>
              <a:gd name="connsiteY14" fmla="*/ 342900 h 2705100"/>
              <a:gd name="connsiteX15" fmla="*/ 812800 w 4178300"/>
              <a:gd name="connsiteY15" fmla="*/ 317500 h 2705100"/>
              <a:gd name="connsiteX16" fmla="*/ 889000 w 4178300"/>
              <a:gd name="connsiteY16" fmla="*/ 266700 h 2705100"/>
              <a:gd name="connsiteX17" fmla="*/ 965200 w 4178300"/>
              <a:gd name="connsiteY17" fmla="*/ 228600 h 2705100"/>
              <a:gd name="connsiteX18" fmla="*/ 1003300 w 4178300"/>
              <a:gd name="connsiteY18" fmla="*/ 215900 h 2705100"/>
              <a:gd name="connsiteX19" fmla="*/ 1117600 w 4178300"/>
              <a:gd name="connsiteY19" fmla="*/ 165100 h 2705100"/>
              <a:gd name="connsiteX20" fmla="*/ 1155700 w 4178300"/>
              <a:gd name="connsiteY20" fmla="*/ 152400 h 2705100"/>
              <a:gd name="connsiteX21" fmla="*/ 1257300 w 4178300"/>
              <a:gd name="connsiteY21" fmla="*/ 88900 h 2705100"/>
              <a:gd name="connsiteX22" fmla="*/ 1308100 w 4178300"/>
              <a:gd name="connsiteY22" fmla="*/ 50800 h 2705100"/>
              <a:gd name="connsiteX23" fmla="*/ 1422400 w 4178300"/>
              <a:gd name="connsiteY23" fmla="*/ 12700 h 2705100"/>
              <a:gd name="connsiteX24" fmla="*/ 1574800 w 4178300"/>
              <a:gd name="connsiteY24" fmla="*/ 0 h 2705100"/>
              <a:gd name="connsiteX25" fmla="*/ 1778000 w 4178300"/>
              <a:gd name="connsiteY25" fmla="*/ 12700 h 2705100"/>
              <a:gd name="connsiteX26" fmla="*/ 1816100 w 4178300"/>
              <a:gd name="connsiteY26" fmla="*/ 50800 h 2705100"/>
              <a:gd name="connsiteX27" fmla="*/ 1892300 w 4178300"/>
              <a:gd name="connsiteY27" fmla="*/ 127000 h 2705100"/>
              <a:gd name="connsiteX28" fmla="*/ 1943100 w 4178300"/>
              <a:gd name="connsiteY28" fmla="*/ 177800 h 2705100"/>
              <a:gd name="connsiteX29" fmla="*/ 2032000 w 4178300"/>
              <a:gd name="connsiteY29" fmla="*/ 304800 h 2705100"/>
              <a:gd name="connsiteX30" fmla="*/ 2057400 w 4178300"/>
              <a:gd name="connsiteY30" fmla="*/ 342900 h 2705100"/>
              <a:gd name="connsiteX31" fmla="*/ 2095500 w 4178300"/>
              <a:gd name="connsiteY31" fmla="*/ 431800 h 2705100"/>
              <a:gd name="connsiteX32" fmla="*/ 2133600 w 4178300"/>
              <a:gd name="connsiteY32" fmla="*/ 482600 h 2705100"/>
              <a:gd name="connsiteX33" fmla="*/ 2171700 w 4178300"/>
              <a:gd name="connsiteY33" fmla="*/ 584200 h 2705100"/>
              <a:gd name="connsiteX34" fmla="*/ 2184400 w 4178300"/>
              <a:gd name="connsiteY34" fmla="*/ 635000 h 2705100"/>
              <a:gd name="connsiteX35" fmla="*/ 2197100 w 4178300"/>
              <a:gd name="connsiteY35" fmla="*/ 673100 h 2705100"/>
              <a:gd name="connsiteX36" fmla="*/ 2209800 w 4178300"/>
              <a:gd name="connsiteY36" fmla="*/ 774700 h 2705100"/>
              <a:gd name="connsiteX37" fmla="*/ 2235200 w 4178300"/>
              <a:gd name="connsiteY37" fmla="*/ 1371600 h 2705100"/>
              <a:gd name="connsiteX38" fmla="*/ 2247900 w 4178300"/>
              <a:gd name="connsiteY38" fmla="*/ 1435100 h 2705100"/>
              <a:gd name="connsiteX39" fmla="*/ 2235200 w 4178300"/>
              <a:gd name="connsiteY39" fmla="*/ 1625600 h 2705100"/>
              <a:gd name="connsiteX40" fmla="*/ 2222500 w 4178300"/>
              <a:gd name="connsiteY40" fmla="*/ 1714500 h 2705100"/>
              <a:gd name="connsiteX41" fmla="*/ 2209800 w 4178300"/>
              <a:gd name="connsiteY41" fmla="*/ 1905000 h 2705100"/>
              <a:gd name="connsiteX42" fmla="*/ 2184400 w 4178300"/>
              <a:gd name="connsiteY42" fmla="*/ 2019300 h 2705100"/>
              <a:gd name="connsiteX43" fmla="*/ 2171700 w 4178300"/>
              <a:gd name="connsiteY43" fmla="*/ 2082800 h 2705100"/>
              <a:gd name="connsiteX44" fmla="*/ 2159000 w 4178300"/>
              <a:gd name="connsiteY44" fmla="*/ 2120900 h 2705100"/>
              <a:gd name="connsiteX45" fmla="*/ 2146300 w 4178300"/>
              <a:gd name="connsiteY45" fmla="*/ 2171700 h 2705100"/>
              <a:gd name="connsiteX46" fmla="*/ 2120900 w 4178300"/>
              <a:gd name="connsiteY46" fmla="*/ 2247900 h 2705100"/>
              <a:gd name="connsiteX47" fmla="*/ 2095500 w 4178300"/>
              <a:gd name="connsiteY47" fmla="*/ 2349500 h 2705100"/>
              <a:gd name="connsiteX48" fmla="*/ 2070100 w 4178300"/>
              <a:gd name="connsiteY48" fmla="*/ 2387600 h 2705100"/>
              <a:gd name="connsiteX49" fmla="*/ 2032000 w 4178300"/>
              <a:gd name="connsiteY49" fmla="*/ 2527300 h 2705100"/>
              <a:gd name="connsiteX50" fmla="*/ 2044700 w 4178300"/>
              <a:gd name="connsiteY50" fmla="*/ 2616200 h 2705100"/>
              <a:gd name="connsiteX51" fmla="*/ 2108200 w 4178300"/>
              <a:gd name="connsiteY51" fmla="*/ 2654300 h 2705100"/>
              <a:gd name="connsiteX52" fmla="*/ 2197100 w 4178300"/>
              <a:gd name="connsiteY52" fmla="*/ 2679700 h 2705100"/>
              <a:gd name="connsiteX53" fmla="*/ 2286000 w 4178300"/>
              <a:gd name="connsiteY53" fmla="*/ 2705100 h 2705100"/>
              <a:gd name="connsiteX54" fmla="*/ 2501900 w 4178300"/>
              <a:gd name="connsiteY54" fmla="*/ 2679700 h 2705100"/>
              <a:gd name="connsiteX55" fmla="*/ 2552700 w 4178300"/>
              <a:gd name="connsiteY55" fmla="*/ 2654300 h 2705100"/>
              <a:gd name="connsiteX56" fmla="*/ 2590800 w 4178300"/>
              <a:gd name="connsiteY56" fmla="*/ 2641600 h 2705100"/>
              <a:gd name="connsiteX57" fmla="*/ 2692400 w 4178300"/>
              <a:gd name="connsiteY57" fmla="*/ 2590800 h 2705100"/>
              <a:gd name="connsiteX58" fmla="*/ 2794000 w 4178300"/>
              <a:gd name="connsiteY58" fmla="*/ 2501900 h 2705100"/>
              <a:gd name="connsiteX59" fmla="*/ 2857500 w 4178300"/>
              <a:gd name="connsiteY59" fmla="*/ 2451100 h 2705100"/>
              <a:gd name="connsiteX60" fmla="*/ 2895600 w 4178300"/>
              <a:gd name="connsiteY60" fmla="*/ 2438400 h 2705100"/>
              <a:gd name="connsiteX61" fmla="*/ 2933700 w 4178300"/>
              <a:gd name="connsiteY61" fmla="*/ 2413000 h 2705100"/>
              <a:gd name="connsiteX62" fmla="*/ 2984500 w 4178300"/>
              <a:gd name="connsiteY62" fmla="*/ 2387600 h 2705100"/>
              <a:gd name="connsiteX63" fmla="*/ 3035300 w 4178300"/>
              <a:gd name="connsiteY63" fmla="*/ 2349500 h 2705100"/>
              <a:gd name="connsiteX64" fmla="*/ 3086100 w 4178300"/>
              <a:gd name="connsiteY64" fmla="*/ 2336800 h 2705100"/>
              <a:gd name="connsiteX65" fmla="*/ 3263900 w 4178300"/>
              <a:gd name="connsiteY65" fmla="*/ 2260600 h 2705100"/>
              <a:gd name="connsiteX66" fmla="*/ 3594100 w 4178300"/>
              <a:gd name="connsiteY66" fmla="*/ 2247900 h 2705100"/>
              <a:gd name="connsiteX67" fmla="*/ 3644900 w 4178300"/>
              <a:gd name="connsiteY67" fmla="*/ 2209800 h 2705100"/>
              <a:gd name="connsiteX68" fmla="*/ 3733800 w 4178300"/>
              <a:gd name="connsiteY68" fmla="*/ 2184400 h 2705100"/>
              <a:gd name="connsiteX69" fmla="*/ 3835400 w 4178300"/>
              <a:gd name="connsiteY69" fmla="*/ 2146300 h 2705100"/>
              <a:gd name="connsiteX70" fmla="*/ 3873500 w 4178300"/>
              <a:gd name="connsiteY70" fmla="*/ 2120900 h 2705100"/>
              <a:gd name="connsiteX71" fmla="*/ 3937000 w 4178300"/>
              <a:gd name="connsiteY71" fmla="*/ 2032000 h 2705100"/>
              <a:gd name="connsiteX72" fmla="*/ 4013200 w 4178300"/>
              <a:gd name="connsiteY72" fmla="*/ 1981200 h 2705100"/>
              <a:gd name="connsiteX73" fmla="*/ 4076700 w 4178300"/>
              <a:gd name="connsiteY73" fmla="*/ 1905000 h 2705100"/>
              <a:gd name="connsiteX74" fmla="*/ 4178300 w 4178300"/>
              <a:gd name="connsiteY74" fmla="*/ 1828800 h 2705100"/>
              <a:gd name="connsiteX75" fmla="*/ 4178300 w 4178300"/>
              <a:gd name="connsiteY75" fmla="*/ 1841500 h 270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178300" h="2705100">
                <a:moveTo>
                  <a:pt x="0" y="1079500"/>
                </a:moveTo>
                <a:lnTo>
                  <a:pt x="0" y="1079500"/>
                </a:lnTo>
                <a:cubicBezTo>
                  <a:pt x="12700" y="1032933"/>
                  <a:pt x="19722" y="984432"/>
                  <a:pt x="38100" y="939800"/>
                </a:cubicBezTo>
                <a:cubicBezTo>
                  <a:pt x="49723" y="911572"/>
                  <a:pt x="75248" y="890904"/>
                  <a:pt x="88900" y="863600"/>
                </a:cubicBezTo>
                <a:cubicBezTo>
                  <a:pt x="105833" y="829733"/>
                  <a:pt x="118697" y="793505"/>
                  <a:pt x="139700" y="762000"/>
                </a:cubicBezTo>
                <a:cubicBezTo>
                  <a:pt x="156633" y="736600"/>
                  <a:pt x="165100" y="702733"/>
                  <a:pt x="190500" y="685800"/>
                </a:cubicBezTo>
                <a:cubicBezTo>
                  <a:pt x="326646" y="595036"/>
                  <a:pt x="120021" y="736383"/>
                  <a:pt x="266700" y="622300"/>
                </a:cubicBezTo>
                <a:cubicBezTo>
                  <a:pt x="290797" y="603558"/>
                  <a:pt x="317500" y="588433"/>
                  <a:pt x="342900" y="571500"/>
                </a:cubicBezTo>
                <a:lnTo>
                  <a:pt x="381000" y="546100"/>
                </a:lnTo>
                <a:cubicBezTo>
                  <a:pt x="393700" y="537633"/>
                  <a:pt x="406157" y="528790"/>
                  <a:pt x="419100" y="520700"/>
                </a:cubicBezTo>
                <a:cubicBezTo>
                  <a:pt x="588321" y="414937"/>
                  <a:pt x="391889" y="538064"/>
                  <a:pt x="533400" y="457200"/>
                </a:cubicBezTo>
                <a:cubicBezTo>
                  <a:pt x="546652" y="449627"/>
                  <a:pt x="557552" y="437999"/>
                  <a:pt x="571500" y="431800"/>
                </a:cubicBezTo>
                <a:cubicBezTo>
                  <a:pt x="595966" y="420926"/>
                  <a:pt x="625423" y="421252"/>
                  <a:pt x="647700" y="406400"/>
                </a:cubicBezTo>
                <a:cubicBezTo>
                  <a:pt x="756889" y="333607"/>
                  <a:pt x="618740" y="420880"/>
                  <a:pt x="723900" y="368300"/>
                </a:cubicBezTo>
                <a:cubicBezTo>
                  <a:pt x="737552" y="361474"/>
                  <a:pt x="748748" y="350473"/>
                  <a:pt x="762000" y="342900"/>
                </a:cubicBezTo>
                <a:cubicBezTo>
                  <a:pt x="778438" y="333507"/>
                  <a:pt x="796566" y="327240"/>
                  <a:pt x="812800" y="317500"/>
                </a:cubicBezTo>
                <a:cubicBezTo>
                  <a:pt x="838977" y="301794"/>
                  <a:pt x="860040" y="276353"/>
                  <a:pt x="889000" y="266700"/>
                </a:cubicBezTo>
                <a:cubicBezTo>
                  <a:pt x="984765" y="234778"/>
                  <a:pt x="866723" y="277839"/>
                  <a:pt x="965200" y="228600"/>
                </a:cubicBezTo>
                <a:cubicBezTo>
                  <a:pt x="977174" y="222613"/>
                  <a:pt x="991326" y="221887"/>
                  <a:pt x="1003300" y="215900"/>
                </a:cubicBezTo>
                <a:cubicBezTo>
                  <a:pt x="1124055" y="155523"/>
                  <a:pt x="921011" y="230630"/>
                  <a:pt x="1117600" y="165100"/>
                </a:cubicBezTo>
                <a:lnTo>
                  <a:pt x="1155700" y="152400"/>
                </a:lnTo>
                <a:cubicBezTo>
                  <a:pt x="1299608" y="44469"/>
                  <a:pt x="1117836" y="176065"/>
                  <a:pt x="1257300" y="88900"/>
                </a:cubicBezTo>
                <a:cubicBezTo>
                  <a:pt x="1275249" y="77682"/>
                  <a:pt x="1289597" y="61079"/>
                  <a:pt x="1308100" y="50800"/>
                </a:cubicBezTo>
                <a:cubicBezTo>
                  <a:pt x="1331360" y="37878"/>
                  <a:pt x="1392701" y="16412"/>
                  <a:pt x="1422400" y="12700"/>
                </a:cubicBezTo>
                <a:cubicBezTo>
                  <a:pt x="1472982" y="6377"/>
                  <a:pt x="1524000" y="4233"/>
                  <a:pt x="1574800" y="0"/>
                </a:cubicBezTo>
                <a:cubicBezTo>
                  <a:pt x="1642533" y="4233"/>
                  <a:pt x="1711590" y="-1281"/>
                  <a:pt x="1778000" y="12700"/>
                </a:cubicBezTo>
                <a:cubicBezTo>
                  <a:pt x="1795575" y="16400"/>
                  <a:pt x="1802302" y="39302"/>
                  <a:pt x="1816100" y="50800"/>
                </a:cubicBezTo>
                <a:cubicBezTo>
                  <a:pt x="1922782" y="139701"/>
                  <a:pt x="1774359" y="-7789"/>
                  <a:pt x="1892300" y="127000"/>
                </a:cubicBezTo>
                <a:cubicBezTo>
                  <a:pt x="1908069" y="145022"/>
                  <a:pt x="1927331" y="159778"/>
                  <a:pt x="1943100" y="177800"/>
                </a:cubicBezTo>
                <a:cubicBezTo>
                  <a:pt x="1969428" y="207889"/>
                  <a:pt x="2012853" y="276080"/>
                  <a:pt x="2032000" y="304800"/>
                </a:cubicBezTo>
                <a:cubicBezTo>
                  <a:pt x="2040467" y="317500"/>
                  <a:pt x="2052573" y="328420"/>
                  <a:pt x="2057400" y="342900"/>
                </a:cubicBezTo>
                <a:cubicBezTo>
                  <a:pt x="2069746" y="379937"/>
                  <a:pt x="2073081" y="395929"/>
                  <a:pt x="2095500" y="431800"/>
                </a:cubicBezTo>
                <a:cubicBezTo>
                  <a:pt x="2106718" y="449749"/>
                  <a:pt x="2120900" y="465667"/>
                  <a:pt x="2133600" y="482600"/>
                </a:cubicBezTo>
                <a:cubicBezTo>
                  <a:pt x="2166199" y="612995"/>
                  <a:pt x="2121891" y="451376"/>
                  <a:pt x="2171700" y="584200"/>
                </a:cubicBezTo>
                <a:cubicBezTo>
                  <a:pt x="2177829" y="600543"/>
                  <a:pt x="2179605" y="618217"/>
                  <a:pt x="2184400" y="635000"/>
                </a:cubicBezTo>
                <a:cubicBezTo>
                  <a:pt x="2188078" y="647872"/>
                  <a:pt x="2192867" y="660400"/>
                  <a:pt x="2197100" y="673100"/>
                </a:cubicBezTo>
                <a:cubicBezTo>
                  <a:pt x="2201333" y="706967"/>
                  <a:pt x="2208285" y="740603"/>
                  <a:pt x="2209800" y="774700"/>
                </a:cubicBezTo>
                <a:cubicBezTo>
                  <a:pt x="2219671" y="996801"/>
                  <a:pt x="2207989" y="1167517"/>
                  <a:pt x="2235200" y="1371600"/>
                </a:cubicBezTo>
                <a:cubicBezTo>
                  <a:pt x="2238053" y="1392996"/>
                  <a:pt x="2243667" y="1413933"/>
                  <a:pt x="2247900" y="1435100"/>
                </a:cubicBezTo>
                <a:cubicBezTo>
                  <a:pt x="2243667" y="1498600"/>
                  <a:pt x="2240962" y="1562220"/>
                  <a:pt x="2235200" y="1625600"/>
                </a:cubicBezTo>
                <a:cubicBezTo>
                  <a:pt x="2232490" y="1655411"/>
                  <a:pt x="2225210" y="1684689"/>
                  <a:pt x="2222500" y="1714500"/>
                </a:cubicBezTo>
                <a:cubicBezTo>
                  <a:pt x="2216738" y="1777880"/>
                  <a:pt x="2216133" y="1841675"/>
                  <a:pt x="2209800" y="1905000"/>
                </a:cubicBezTo>
                <a:cubicBezTo>
                  <a:pt x="2206318" y="1939821"/>
                  <a:pt x="2192114" y="1984588"/>
                  <a:pt x="2184400" y="2019300"/>
                </a:cubicBezTo>
                <a:cubicBezTo>
                  <a:pt x="2179717" y="2040372"/>
                  <a:pt x="2176935" y="2061859"/>
                  <a:pt x="2171700" y="2082800"/>
                </a:cubicBezTo>
                <a:cubicBezTo>
                  <a:pt x="2168453" y="2095787"/>
                  <a:pt x="2162678" y="2108028"/>
                  <a:pt x="2159000" y="2120900"/>
                </a:cubicBezTo>
                <a:cubicBezTo>
                  <a:pt x="2154205" y="2137683"/>
                  <a:pt x="2151316" y="2154982"/>
                  <a:pt x="2146300" y="2171700"/>
                </a:cubicBezTo>
                <a:cubicBezTo>
                  <a:pt x="2138607" y="2197345"/>
                  <a:pt x="2126151" y="2221646"/>
                  <a:pt x="2120900" y="2247900"/>
                </a:cubicBezTo>
                <a:cubicBezTo>
                  <a:pt x="2116070" y="2272052"/>
                  <a:pt x="2108517" y="2323465"/>
                  <a:pt x="2095500" y="2349500"/>
                </a:cubicBezTo>
                <a:cubicBezTo>
                  <a:pt x="2088674" y="2363152"/>
                  <a:pt x="2076299" y="2373652"/>
                  <a:pt x="2070100" y="2387600"/>
                </a:cubicBezTo>
                <a:cubicBezTo>
                  <a:pt x="2046663" y="2440334"/>
                  <a:pt x="2042865" y="2472975"/>
                  <a:pt x="2032000" y="2527300"/>
                </a:cubicBezTo>
                <a:cubicBezTo>
                  <a:pt x="2036233" y="2556933"/>
                  <a:pt x="2029299" y="2590532"/>
                  <a:pt x="2044700" y="2616200"/>
                </a:cubicBezTo>
                <a:cubicBezTo>
                  <a:pt x="2057400" y="2637367"/>
                  <a:pt x="2086122" y="2643261"/>
                  <a:pt x="2108200" y="2654300"/>
                </a:cubicBezTo>
                <a:cubicBezTo>
                  <a:pt x="2128500" y="2664450"/>
                  <a:pt x="2178111" y="2674275"/>
                  <a:pt x="2197100" y="2679700"/>
                </a:cubicBezTo>
                <a:cubicBezTo>
                  <a:pt x="2324637" y="2716139"/>
                  <a:pt x="2127191" y="2665398"/>
                  <a:pt x="2286000" y="2705100"/>
                </a:cubicBezTo>
                <a:cubicBezTo>
                  <a:pt x="2309704" y="2702945"/>
                  <a:pt x="2457580" y="2692996"/>
                  <a:pt x="2501900" y="2679700"/>
                </a:cubicBezTo>
                <a:cubicBezTo>
                  <a:pt x="2520034" y="2674260"/>
                  <a:pt x="2535299" y="2661758"/>
                  <a:pt x="2552700" y="2654300"/>
                </a:cubicBezTo>
                <a:cubicBezTo>
                  <a:pt x="2565005" y="2649027"/>
                  <a:pt x="2578613" y="2647140"/>
                  <a:pt x="2590800" y="2641600"/>
                </a:cubicBezTo>
                <a:cubicBezTo>
                  <a:pt x="2625270" y="2625932"/>
                  <a:pt x="2692400" y="2590800"/>
                  <a:pt x="2692400" y="2590800"/>
                </a:cubicBezTo>
                <a:cubicBezTo>
                  <a:pt x="2743200" y="2514600"/>
                  <a:pt x="2688167" y="2586567"/>
                  <a:pt x="2794000" y="2501900"/>
                </a:cubicBezTo>
                <a:cubicBezTo>
                  <a:pt x="2815167" y="2484967"/>
                  <a:pt x="2834514" y="2465466"/>
                  <a:pt x="2857500" y="2451100"/>
                </a:cubicBezTo>
                <a:cubicBezTo>
                  <a:pt x="2868852" y="2444005"/>
                  <a:pt x="2883626" y="2444387"/>
                  <a:pt x="2895600" y="2438400"/>
                </a:cubicBezTo>
                <a:cubicBezTo>
                  <a:pt x="2909252" y="2431574"/>
                  <a:pt x="2920448" y="2420573"/>
                  <a:pt x="2933700" y="2413000"/>
                </a:cubicBezTo>
                <a:cubicBezTo>
                  <a:pt x="2950138" y="2403607"/>
                  <a:pt x="2968446" y="2397634"/>
                  <a:pt x="2984500" y="2387600"/>
                </a:cubicBezTo>
                <a:cubicBezTo>
                  <a:pt x="3002449" y="2376382"/>
                  <a:pt x="3016368" y="2358966"/>
                  <a:pt x="3035300" y="2349500"/>
                </a:cubicBezTo>
                <a:cubicBezTo>
                  <a:pt x="3050912" y="2341694"/>
                  <a:pt x="3069988" y="2343513"/>
                  <a:pt x="3086100" y="2336800"/>
                </a:cubicBezTo>
                <a:cubicBezTo>
                  <a:pt x="3115685" y="2324473"/>
                  <a:pt x="3219635" y="2262303"/>
                  <a:pt x="3263900" y="2260600"/>
                </a:cubicBezTo>
                <a:lnTo>
                  <a:pt x="3594100" y="2247900"/>
                </a:lnTo>
                <a:cubicBezTo>
                  <a:pt x="3611033" y="2235200"/>
                  <a:pt x="3626522" y="2220302"/>
                  <a:pt x="3644900" y="2209800"/>
                </a:cubicBezTo>
                <a:cubicBezTo>
                  <a:pt x="3660125" y="2201100"/>
                  <a:pt x="3721428" y="2187935"/>
                  <a:pt x="3733800" y="2184400"/>
                </a:cubicBezTo>
                <a:cubicBezTo>
                  <a:pt x="3759447" y="2177072"/>
                  <a:pt x="3817507" y="2155247"/>
                  <a:pt x="3835400" y="2146300"/>
                </a:cubicBezTo>
                <a:cubicBezTo>
                  <a:pt x="3849052" y="2139474"/>
                  <a:pt x="3860800" y="2129367"/>
                  <a:pt x="3873500" y="2120900"/>
                </a:cubicBezTo>
                <a:cubicBezTo>
                  <a:pt x="3885857" y="2102365"/>
                  <a:pt x="3924111" y="2043457"/>
                  <a:pt x="3937000" y="2032000"/>
                </a:cubicBezTo>
                <a:cubicBezTo>
                  <a:pt x="3959816" y="2011719"/>
                  <a:pt x="4013200" y="1981200"/>
                  <a:pt x="4013200" y="1981200"/>
                </a:cubicBezTo>
                <a:cubicBezTo>
                  <a:pt x="4035778" y="1947333"/>
                  <a:pt x="4042851" y="1931327"/>
                  <a:pt x="4076700" y="1905000"/>
                </a:cubicBezTo>
                <a:cubicBezTo>
                  <a:pt x="4205944" y="1804477"/>
                  <a:pt x="4114416" y="1892684"/>
                  <a:pt x="4178300" y="1828800"/>
                </a:cubicBezTo>
                <a:lnTo>
                  <a:pt x="4178300" y="1841500"/>
                </a:lnTo>
              </a:path>
            </a:pathLst>
          </a:custGeom>
          <a:ln>
            <a:headEnd type="none" w="med" len="med"/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9665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Braess‘s Paradox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(see other slide set)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6205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7" name="Line 29"/>
          <p:cNvSpPr>
            <a:spLocks noChangeShapeType="1"/>
          </p:cNvSpPr>
          <p:nvPr/>
        </p:nvSpPr>
        <p:spPr bwMode="auto">
          <a:xfrm flipV="1">
            <a:off x="6181030" y="4131568"/>
            <a:ext cx="2514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 flipV="1">
            <a:off x="1609030" y="3979168"/>
            <a:ext cx="2514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Refresher: Internet Routing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packets get from A to B in the Internet?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40730" y="451256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1228030" y="4068068"/>
            <a:ext cx="457200" cy="527050"/>
            <a:chOff x="2688" y="2524"/>
            <a:chExt cx="240" cy="308"/>
          </a:xfrm>
        </p:grpSpPr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68619" name="Group 11"/>
          <p:cNvGrpSpPr>
            <a:grpSpLocks/>
          </p:cNvGrpSpPr>
          <p:nvPr/>
        </p:nvGrpSpPr>
        <p:grpSpPr bwMode="auto">
          <a:xfrm>
            <a:off x="8435280" y="3793431"/>
            <a:ext cx="457200" cy="527050"/>
            <a:chOff x="2688" y="2524"/>
            <a:chExt cx="240" cy="308"/>
          </a:xfrm>
        </p:grpSpPr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8486080" y="4431606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grpSp>
        <p:nvGrpSpPr>
          <p:cNvPr id="68639" name="Group 31"/>
          <p:cNvGrpSpPr>
            <a:grpSpLocks/>
          </p:cNvGrpSpPr>
          <p:nvPr/>
        </p:nvGrpSpPr>
        <p:grpSpPr bwMode="auto">
          <a:xfrm>
            <a:off x="2752030" y="3140968"/>
            <a:ext cx="4419600" cy="2057400"/>
            <a:chOff x="1296" y="2160"/>
            <a:chExt cx="2784" cy="1296"/>
          </a:xfrm>
        </p:grpSpPr>
        <p:sp>
          <p:nvSpPr>
            <p:cNvPr id="68627" name="Oval 19"/>
            <p:cNvSpPr>
              <a:spLocks noChangeArrowheads="1"/>
            </p:cNvSpPr>
            <p:nvPr/>
          </p:nvSpPr>
          <p:spPr bwMode="auto">
            <a:xfrm>
              <a:off x="1296" y="249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28" name="Oval 20"/>
            <p:cNvSpPr>
              <a:spLocks noChangeArrowheads="1"/>
            </p:cNvSpPr>
            <p:nvPr/>
          </p:nvSpPr>
          <p:spPr bwMode="auto">
            <a:xfrm>
              <a:off x="1632" y="2160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29" name="Oval 21"/>
            <p:cNvSpPr>
              <a:spLocks noChangeArrowheads="1"/>
            </p:cNvSpPr>
            <p:nvPr/>
          </p:nvSpPr>
          <p:spPr bwMode="auto">
            <a:xfrm>
              <a:off x="1392" y="273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0" name="Oval 22"/>
            <p:cNvSpPr>
              <a:spLocks noChangeArrowheads="1"/>
            </p:cNvSpPr>
            <p:nvPr/>
          </p:nvSpPr>
          <p:spPr bwMode="auto">
            <a:xfrm>
              <a:off x="1728" y="2592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2160" y="2784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2" name="Oval 24"/>
            <p:cNvSpPr>
              <a:spLocks noChangeArrowheads="1"/>
            </p:cNvSpPr>
            <p:nvPr/>
          </p:nvSpPr>
          <p:spPr bwMode="auto">
            <a:xfrm>
              <a:off x="2160" y="225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3" name="Oval 25"/>
            <p:cNvSpPr>
              <a:spLocks noChangeArrowheads="1"/>
            </p:cNvSpPr>
            <p:nvPr/>
          </p:nvSpPr>
          <p:spPr bwMode="auto">
            <a:xfrm>
              <a:off x="2592" y="2352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2736" y="2640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2832" y="249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68638" name="Freeform 30"/>
          <p:cNvSpPr>
            <a:spLocks/>
          </p:cNvSpPr>
          <p:nvPr/>
        </p:nvSpPr>
        <p:spPr bwMode="auto">
          <a:xfrm>
            <a:off x="1685230" y="3445768"/>
            <a:ext cx="6553200" cy="533400"/>
          </a:xfrm>
          <a:custGeom>
            <a:avLst/>
            <a:gdLst>
              <a:gd name="T0" fmla="*/ 0 w 4128"/>
              <a:gd name="T1" fmla="*/ 336 h 336"/>
              <a:gd name="T2" fmla="*/ 1632 w 4128"/>
              <a:gd name="T3" fmla="*/ 0 h 336"/>
              <a:gd name="T4" fmla="*/ 4128 w 412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336">
                <a:moveTo>
                  <a:pt x="0" y="336"/>
                </a:moveTo>
                <a:cubicBezTo>
                  <a:pt x="472" y="168"/>
                  <a:pt x="944" y="0"/>
                  <a:pt x="1632" y="0"/>
                </a:cubicBezTo>
                <a:cubicBezTo>
                  <a:pt x="2320" y="0"/>
                  <a:pt x="3224" y="168"/>
                  <a:pt x="4128" y="336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3974405" y="4071243"/>
            <a:ext cx="15263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Connectionless Forwarding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router (switch) makes a </a:t>
            </a:r>
            <a:r>
              <a:rPr lang="en-US" i="1" dirty="0" smtClean="0">
                <a:solidFill>
                  <a:srgbClr val="7030A0"/>
                </a:solidFill>
              </a:rPr>
              <a:t>local</a:t>
            </a:r>
            <a:r>
              <a:rPr lang="en-US" dirty="0" smtClean="0"/>
              <a:t> decision </a:t>
            </a:r>
            <a:r>
              <a:rPr lang="en-US" dirty="0"/>
              <a:t>to forward the packet towards </a:t>
            </a:r>
            <a:r>
              <a:rPr lang="en-US" dirty="0" smtClean="0"/>
              <a:t>B</a:t>
            </a:r>
          </a:p>
          <a:p>
            <a:pPr lvl="1"/>
            <a:r>
              <a:rPr lang="en-US" dirty="0" smtClean="0"/>
              <a:t>Does this mess up our game theory model?</a:t>
            </a:r>
            <a:endParaRPr lang="en-US" dirty="0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4163616" y="4657725"/>
            <a:ext cx="3109913" cy="404813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782616" y="5038725"/>
            <a:ext cx="47625" cy="536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182416" y="3514725"/>
            <a:ext cx="1258888" cy="1004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2258616" y="3438525"/>
            <a:ext cx="3486150" cy="809625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1979216" y="3552825"/>
            <a:ext cx="1558925" cy="2046288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4239816" y="5876925"/>
            <a:ext cx="477838" cy="11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V="1">
            <a:off x="5293916" y="5334000"/>
            <a:ext cx="2039938" cy="682625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6279754" y="4376738"/>
            <a:ext cx="1125537" cy="565150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grpSp>
        <p:nvGrpSpPr>
          <p:cNvPr id="70669" name="Group 13"/>
          <p:cNvGrpSpPr>
            <a:grpSpLocks/>
          </p:cNvGrpSpPr>
          <p:nvPr/>
        </p:nvGrpSpPr>
        <p:grpSpPr bwMode="auto">
          <a:xfrm>
            <a:off x="1496616" y="3057525"/>
            <a:ext cx="782638" cy="511175"/>
            <a:chOff x="3443" y="1982"/>
            <a:chExt cx="770" cy="504"/>
          </a:xfrm>
        </p:grpSpPr>
        <p:sp>
          <p:nvSpPr>
            <p:cNvPr id="70670" name="Oval 1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73" name="Freeform 1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74" name="Freeform 1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75" name="Freeform 1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76" name="Freeform 2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679" name="Group 23"/>
          <p:cNvGrpSpPr>
            <a:grpSpLocks/>
          </p:cNvGrpSpPr>
          <p:nvPr/>
        </p:nvGrpSpPr>
        <p:grpSpPr bwMode="auto">
          <a:xfrm>
            <a:off x="5738416" y="4086225"/>
            <a:ext cx="541338" cy="371475"/>
            <a:chOff x="3443" y="1982"/>
            <a:chExt cx="770" cy="504"/>
          </a:xfrm>
        </p:grpSpPr>
        <p:sp>
          <p:nvSpPr>
            <p:cNvPr id="70680" name="Oval 2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81" name="Rectangle 2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82" name="Oval 2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83" name="Freeform 2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84" name="Freeform 2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85" name="Freeform 2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86" name="Freeform 3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88" name="Line 3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689" name="Group 33"/>
          <p:cNvGrpSpPr>
            <a:grpSpLocks/>
          </p:cNvGrpSpPr>
          <p:nvPr/>
        </p:nvGrpSpPr>
        <p:grpSpPr bwMode="auto">
          <a:xfrm>
            <a:off x="3439716" y="5572125"/>
            <a:ext cx="782638" cy="511175"/>
            <a:chOff x="3443" y="1982"/>
            <a:chExt cx="770" cy="504"/>
          </a:xfrm>
        </p:grpSpPr>
        <p:sp>
          <p:nvSpPr>
            <p:cNvPr id="70690" name="Oval 3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91" name="Rectangle 3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92" name="Oval 3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93" name="Freeform 3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94" name="Freeform 3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95" name="Freeform 3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96" name="Freeform 4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697" name="Line 4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698" name="Line 4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699" name="Group 43"/>
          <p:cNvGrpSpPr>
            <a:grpSpLocks/>
          </p:cNvGrpSpPr>
          <p:nvPr/>
        </p:nvGrpSpPr>
        <p:grpSpPr bwMode="auto">
          <a:xfrm>
            <a:off x="4722416" y="5864225"/>
            <a:ext cx="579438" cy="384175"/>
            <a:chOff x="3443" y="1982"/>
            <a:chExt cx="770" cy="504"/>
          </a:xfrm>
        </p:grpSpPr>
        <p:sp>
          <p:nvSpPr>
            <p:cNvPr id="70700" name="Oval 4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01" name="Rectangle 4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02" name="Oval 4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03" name="Freeform 4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04" name="Freeform 4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05" name="Freeform 4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06" name="Freeform 5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07" name="Line 5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08" name="Line 5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7275116" y="4886325"/>
            <a:ext cx="782638" cy="511175"/>
            <a:chOff x="3443" y="1982"/>
            <a:chExt cx="770" cy="504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11" name="Rectangle 5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13" name="Freeform 5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14" name="Freeform 5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15" name="Freeform 5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16" name="Freeform 6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17" name="Line 6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18" name="Line 6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719" name="Group 63"/>
          <p:cNvGrpSpPr>
            <a:grpSpLocks/>
          </p:cNvGrpSpPr>
          <p:nvPr/>
        </p:nvGrpSpPr>
        <p:grpSpPr bwMode="auto">
          <a:xfrm>
            <a:off x="3338116" y="4479925"/>
            <a:ext cx="782638" cy="511175"/>
            <a:chOff x="3443" y="1982"/>
            <a:chExt cx="770" cy="504"/>
          </a:xfrm>
        </p:grpSpPr>
        <p:sp>
          <p:nvSpPr>
            <p:cNvPr id="70720" name="Oval 6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21" name="Rectangle 6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23" name="Freeform 6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24" name="Freeform 6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25" name="Freeform 6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26" name="Freeform 7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27" name="Line 7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28" name="Line 7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0729" name="Group 73"/>
          <p:cNvGrpSpPr>
            <a:grpSpLocks/>
          </p:cNvGrpSpPr>
          <p:nvPr/>
        </p:nvGrpSpPr>
        <p:grpSpPr bwMode="auto">
          <a:xfrm>
            <a:off x="7122716" y="3578225"/>
            <a:ext cx="782638" cy="511175"/>
            <a:chOff x="3443" y="1982"/>
            <a:chExt cx="770" cy="504"/>
          </a:xfrm>
        </p:grpSpPr>
        <p:sp>
          <p:nvSpPr>
            <p:cNvPr id="70730" name="Oval 7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31" name="Rectangle 7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33" name="Freeform 7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34" name="Freeform 7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35" name="Freeform 7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36" name="Freeform 8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37" name="Line 8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38" name="Line 8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1128316" y="43402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grpSp>
        <p:nvGrpSpPr>
          <p:cNvPr id="70740" name="Group 84"/>
          <p:cNvGrpSpPr>
            <a:grpSpLocks/>
          </p:cNvGrpSpPr>
          <p:nvPr/>
        </p:nvGrpSpPr>
        <p:grpSpPr bwMode="auto">
          <a:xfrm>
            <a:off x="1115616" y="3895725"/>
            <a:ext cx="457200" cy="527050"/>
            <a:chOff x="2688" y="2524"/>
            <a:chExt cx="240" cy="308"/>
          </a:xfrm>
        </p:grpSpPr>
        <p:sp>
          <p:nvSpPr>
            <p:cNvPr id="70741" name="Rectangle 85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0742" name="Rectangle 86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0743" name="Rectangle 87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44" name="Line 88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45" name="Line 89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70746" name="Line 90"/>
          <p:cNvSpPr>
            <a:spLocks noChangeShapeType="1"/>
          </p:cNvSpPr>
          <p:nvPr/>
        </p:nvSpPr>
        <p:spPr bwMode="auto">
          <a:xfrm flipV="1">
            <a:off x="1572816" y="3514725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grpSp>
        <p:nvGrpSpPr>
          <p:cNvPr id="70758" name="Group 102"/>
          <p:cNvGrpSpPr>
            <a:grpSpLocks/>
          </p:cNvGrpSpPr>
          <p:nvPr/>
        </p:nvGrpSpPr>
        <p:grpSpPr bwMode="auto">
          <a:xfrm>
            <a:off x="8322866" y="3621088"/>
            <a:ext cx="457200" cy="527050"/>
            <a:chOff x="2688" y="2524"/>
            <a:chExt cx="240" cy="308"/>
          </a:xfrm>
        </p:grpSpPr>
        <p:sp>
          <p:nvSpPr>
            <p:cNvPr id="70759" name="Rectangle 103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0760" name="Rectangle 104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0761" name="Rectangle 105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62" name="Line 106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63" name="Line 107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70764" name="Text Box 108"/>
          <p:cNvSpPr txBox="1">
            <a:spLocks noChangeArrowheads="1"/>
          </p:cNvSpPr>
          <p:nvPr/>
        </p:nvSpPr>
        <p:spPr bwMode="auto">
          <a:xfrm>
            <a:off x="8373666" y="42592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grpSp>
        <p:nvGrpSpPr>
          <p:cNvPr id="70765" name="Group 109"/>
          <p:cNvGrpSpPr>
            <a:grpSpLocks/>
          </p:cNvGrpSpPr>
          <p:nvPr/>
        </p:nvGrpSpPr>
        <p:grpSpPr bwMode="auto">
          <a:xfrm>
            <a:off x="4458891" y="3082925"/>
            <a:ext cx="579438" cy="384175"/>
            <a:chOff x="3443" y="1982"/>
            <a:chExt cx="770" cy="504"/>
          </a:xfrm>
        </p:grpSpPr>
        <p:sp>
          <p:nvSpPr>
            <p:cNvPr id="70766" name="Oval 110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67" name="Rectangle 111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68" name="Oval 112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69" name="Freeform 113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70" name="Freeform 114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71" name="Freeform 115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72" name="Freeform 116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70773" name="Line 117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0774" name="Line 118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70775" name="Line 119"/>
          <p:cNvSpPr>
            <a:spLocks noChangeShapeType="1"/>
          </p:cNvSpPr>
          <p:nvPr/>
        </p:nvSpPr>
        <p:spPr bwMode="auto">
          <a:xfrm>
            <a:off x="7878366" y="3890963"/>
            <a:ext cx="414338" cy="157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777" name="Line 121"/>
          <p:cNvSpPr>
            <a:spLocks noChangeShapeType="1"/>
          </p:cNvSpPr>
          <p:nvPr/>
        </p:nvSpPr>
        <p:spPr bwMode="auto">
          <a:xfrm flipH="1" flipV="1">
            <a:off x="2271316" y="3282950"/>
            <a:ext cx="2216150" cy="41275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778" name="Line 122"/>
          <p:cNvSpPr>
            <a:spLocks noChangeShapeType="1"/>
          </p:cNvSpPr>
          <p:nvPr/>
        </p:nvSpPr>
        <p:spPr bwMode="auto">
          <a:xfrm flipH="1" flipV="1">
            <a:off x="4987529" y="3389313"/>
            <a:ext cx="760412" cy="790575"/>
          </a:xfrm>
          <a:prstGeom prst="line">
            <a:avLst/>
          </a:prstGeom>
          <a:noFill/>
          <a:ln w="38100">
            <a:solidFill>
              <a:srgbClr val="9191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781" name="Line 125"/>
          <p:cNvSpPr>
            <a:spLocks noChangeShapeType="1"/>
          </p:cNvSpPr>
          <p:nvPr/>
        </p:nvSpPr>
        <p:spPr bwMode="auto">
          <a:xfrm flipV="1">
            <a:off x="5230416" y="4078288"/>
            <a:ext cx="2159000" cy="1862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0782" name="Text Box 126"/>
          <p:cNvSpPr txBox="1">
            <a:spLocks noChangeArrowheads="1"/>
          </p:cNvSpPr>
          <p:nvPr/>
        </p:nvSpPr>
        <p:spPr bwMode="auto">
          <a:xfrm>
            <a:off x="1736329" y="284321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R1</a:t>
            </a:r>
          </a:p>
        </p:txBody>
      </p:sp>
      <p:sp>
        <p:nvSpPr>
          <p:cNvPr id="70783" name="Text Box 127"/>
          <p:cNvSpPr txBox="1">
            <a:spLocks noChangeArrowheads="1"/>
          </p:cNvSpPr>
          <p:nvPr/>
        </p:nvSpPr>
        <p:spPr bwMode="auto">
          <a:xfrm>
            <a:off x="4589066" y="287337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R4</a:t>
            </a:r>
          </a:p>
        </p:txBody>
      </p:sp>
      <p:sp>
        <p:nvSpPr>
          <p:cNvPr id="70784" name="Text Box 128"/>
          <p:cNvSpPr txBox="1">
            <a:spLocks noChangeArrowheads="1"/>
          </p:cNvSpPr>
          <p:nvPr/>
        </p:nvSpPr>
        <p:spPr bwMode="auto">
          <a:xfrm>
            <a:off x="3557191" y="425926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R2</a:t>
            </a:r>
          </a:p>
        </p:txBody>
      </p:sp>
      <p:sp>
        <p:nvSpPr>
          <p:cNvPr id="70785" name="Text Box 129"/>
          <p:cNvSpPr txBox="1">
            <a:spLocks noChangeArrowheads="1"/>
          </p:cNvSpPr>
          <p:nvPr/>
        </p:nvSpPr>
        <p:spPr bwMode="auto">
          <a:xfrm>
            <a:off x="3869929" y="535940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R3</a:t>
            </a:r>
          </a:p>
        </p:txBody>
      </p:sp>
      <p:sp>
        <p:nvSpPr>
          <p:cNvPr id="70786" name="Text Box 130"/>
          <p:cNvSpPr txBox="1">
            <a:spLocks noChangeArrowheads="1"/>
          </p:cNvSpPr>
          <p:nvPr/>
        </p:nvSpPr>
        <p:spPr bwMode="auto">
          <a:xfrm>
            <a:off x="5874941" y="386715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R6</a:t>
            </a:r>
          </a:p>
        </p:txBody>
      </p:sp>
      <p:sp>
        <p:nvSpPr>
          <p:cNvPr id="70787" name="Text Box 131"/>
          <p:cNvSpPr txBox="1">
            <a:spLocks noChangeArrowheads="1"/>
          </p:cNvSpPr>
          <p:nvPr/>
        </p:nvSpPr>
        <p:spPr bwMode="auto">
          <a:xfrm>
            <a:off x="7408466" y="329406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R7</a:t>
            </a:r>
          </a:p>
        </p:txBody>
      </p:sp>
      <p:sp>
        <p:nvSpPr>
          <p:cNvPr id="70788" name="Text Box 132"/>
          <p:cNvSpPr txBox="1">
            <a:spLocks noChangeArrowheads="1"/>
          </p:cNvSpPr>
          <p:nvPr/>
        </p:nvSpPr>
        <p:spPr bwMode="auto">
          <a:xfrm>
            <a:off x="4868466" y="557847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R5</a:t>
            </a:r>
          </a:p>
        </p:txBody>
      </p:sp>
      <p:sp>
        <p:nvSpPr>
          <p:cNvPr id="70789" name="Text Box 133"/>
          <p:cNvSpPr txBox="1">
            <a:spLocks noChangeArrowheads="1"/>
          </p:cNvSpPr>
          <p:nvPr/>
        </p:nvSpPr>
        <p:spPr bwMode="auto">
          <a:xfrm>
            <a:off x="7468791" y="466090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R8</a:t>
            </a:r>
          </a:p>
        </p:txBody>
      </p:sp>
    </p:spTree>
    <p:extLst>
      <p:ext uri="{BB962C8B-B14F-4D97-AF65-F5344CB8AC3E}">
        <p14:creationId xmlns:p14="http://schemas.microsoft.com/office/powerpoint/2010/main" val="209804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Connectionless Forwarding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process is </a:t>
            </a:r>
            <a:r>
              <a:rPr lang="en-US" dirty="0"/>
              <a:t>termed </a:t>
            </a:r>
            <a:r>
              <a:rPr lang="en-US" i="1" dirty="0">
                <a:solidFill>
                  <a:srgbClr val="7030A0"/>
                </a:solidFill>
              </a:rPr>
              <a:t>destination-based connectionless forwarding</a:t>
            </a:r>
          </a:p>
          <a:p>
            <a:r>
              <a:rPr lang="en-US" dirty="0"/>
              <a:t>How does each router know the </a:t>
            </a:r>
            <a:r>
              <a:rPr lang="en-US" i="1" dirty="0"/>
              <a:t>correct</a:t>
            </a:r>
            <a:r>
              <a:rPr lang="en-US" dirty="0"/>
              <a:t> local forwarding decision for any possible destination address?</a:t>
            </a:r>
          </a:p>
          <a:p>
            <a:pPr lvl="1"/>
            <a:r>
              <a:rPr lang="en-US" dirty="0"/>
              <a:t>Through knowledge of the </a:t>
            </a:r>
            <a:r>
              <a:rPr lang="en-US" i="1" dirty="0"/>
              <a:t>topology state</a:t>
            </a:r>
            <a:r>
              <a:rPr lang="en-US" dirty="0"/>
              <a:t> of the network</a:t>
            </a:r>
          </a:p>
          <a:p>
            <a:pPr lvl="1"/>
            <a:r>
              <a:rPr lang="en-US" dirty="0"/>
              <a:t>This knowledge is maintained by a </a:t>
            </a:r>
            <a:r>
              <a:rPr lang="en-US" i="1" dirty="0"/>
              <a:t>routing protocol</a:t>
            </a:r>
          </a:p>
        </p:txBody>
      </p:sp>
    </p:spTree>
    <p:extLst>
      <p:ext uri="{BB962C8B-B14F-4D97-AF65-F5344CB8AC3E}">
        <p14:creationId xmlns:p14="http://schemas.microsoft.com/office/powerpoint/2010/main" val="29466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Routing Protocols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Distribute the knowledge of the current </a:t>
            </a:r>
            <a:r>
              <a:rPr lang="en-US" i="1" dirty="0">
                <a:solidFill>
                  <a:srgbClr val="7030A0"/>
                </a:solidFill>
              </a:rPr>
              <a:t>topology state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of the network to all </a:t>
            </a:r>
            <a:r>
              <a:rPr lang="en-US" dirty="0" smtClean="0"/>
              <a:t>routers</a:t>
            </a:r>
          </a:p>
          <a:p>
            <a:endParaRPr lang="en-US" dirty="0"/>
          </a:p>
          <a:p>
            <a:r>
              <a:rPr lang="en-US" dirty="0"/>
              <a:t>This knowledge is used by each router to generate a </a:t>
            </a:r>
            <a:r>
              <a:rPr lang="en-US" i="1" dirty="0">
                <a:solidFill>
                  <a:srgbClr val="7030A0"/>
                </a:solidFill>
              </a:rPr>
              <a:t>forwarding </a:t>
            </a:r>
            <a:r>
              <a:rPr lang="en-US" i="1" dirty="0" smtClean="0">
                <a:solidFill>
                  <a:srgbClr val="7030A0"/>
                </a:solidFill>
              </a:rPr>
              <a:t>table</a:t>
            </a:r>
            <a:endParaRPr lang="en-US" dirty="0"/>
          </a:p>
          <a:p>
            <a:pPr lvl="1"/>
            <a:r>
              <a:rPr lang="en-US" dirty="0" smtClean="0"/>
              <a:t>contains </a:t>
            </a:r>
            <a:r>
              <a:rPr lang="en-US" dirty="0"/>
              <a:t>the local switching decision for each known destination address</a:t>
            </a:r>
          </a:p>
        </p:txBody>
      </p:sp>
    </p:spTree>
    <p:extLst>
      <p:ext uri="{BB962C8B-B14F-4D97-AF65-F5344CB8AC3E}">
        <p14:creationId xmlns:p14="http://schemas.microsoft.com/office/powerpoint/2010/main" val="9055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Routing Protocols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</a:t>
            </a:r>
            <a:r>
              <a:rPr lang="en-US" dirty="0"/>
              <a:t>operation of the routing state of a network is essential for the management of a </a:t>
            </a:r>
            <a:r>
              <a:rPr lang="en-US" i="1" dirty="0"/>
              <a:t>quality</a:t>
            </a:r>
            <a:r>
              <a:rPr lang="en-US" dirty="0"/>
              <a:t> network service</a:t>
            </a:r>
          </a:p>
          <a:p>
            <a:pPr lvl="1"/>
            <a:r>
              <a:rPr lang="en-US" dirty="0"/>
              <a:t>accuracy of the routing information</a:t>
            </a:r>
          </a:p>
          <a:p>
            <a:pPr lvl="1"/>
            <a:r>
              <a:rPr lang="en-US" dirty="0"/>
              <a:t>dynamic adjustment of the routing information</a:t>
            </a:r>
          </a:p>
          <a:p>
            <a:pPr lvl="1"/>
            <a:r>
              <a:rPr lang="en-US" dirty="0"/>
              <a:t>matching aggregate traffic flow to network capacity</a:t>
            </a:r>
          </a:p>
        </p:txBody>
      </p:sp>
    </p:spTree>
    <p:extLst>
      <p:ext uri="{BB962C8B-B14F-4D97-AF65-F5344CB8AC3E}">
        <p14:creationId xmlns:p14="http://schemas.microsoft.com/office/powerpoint/2010/main" val="368051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4" name="Rectangle 64"/>
          <p:cNvSpPr>
            <a:spLocks noChangeArrowheads="1"/>
          </p:cNvSpPr>
          <p:nvPr/>
        </p:nvSpPr>
        <p:spPr bwMode="auto">
          <a:xfrm>
            <a:off x="4019550" y="3427413"/>
            <a:ext cx="4924425" cy="419100"/>
          </a:xfrm>
          <a:prstGeom prst="rect">
            <a:avLst/>
          </a:prstGeom>
          <a:solidFill>
            <a:srgbClr val="E4E4E4"/>
          </a:solidFill>
          <a:ln>
            <a:noFill/>
          </a:ln>
          <a:effectLst>
            <a:prstShdw prst="shdw17" dist="17961" dir="2700000">
              <a:srgbClr val="E4E4E4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Exterior routing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ISP Routing Tasks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customers</a:t>
            </a:r>
          </a:p>
          <a:p>
            <a:r>
              <a:rPr lang="en-US" dirty="0"/>
              <a:t>internal</a:t>
            </a:r>
          </a:p>
          <a:p>
            <a:r>
              <a:rPr lang="en-US" dirty="0"/>
              <a:t>peer / upstream</a:t>
            </a:r>
          </a:p>
        </p:txBody>
      </p:sp>
      <p:sp>
        <p:nvSpPr>
          <p:cNvPr id="76865" name="Rectangle 65"/>
          <p:cNvSpPr>
            <a:spLocks noChangeArrowheads="1"/>
          </p:cNvSpPr>
          <p:nvPr/>
        </p:nvSpPr>
        <p:spPr bwMode="auto">
          <a:xfrm>
            <a:off x="4019550" y="4027488"/>
            <a:ext cx="4924425" cy="1149350"/>
          </a:xfrm>
          <a:prstGeom prst="rect">
            <a:avLst/>
          </a:prstGeom>
          <a:solidFill>
            <a:srgbClr val="E4E4E4"/>
          </a:solidFill>
          <a:ln>
            <a:noFill/>
          </a:ln>
          <a:effectLst>
            <a:prstShdw prst="shdw17" dist="17961" dir="2700000">
              <a:srgbClr val="E4E4E4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66" name="Rectangle 66"/>
          <p:cNvSpPr>
            <a:spLocks noChangeArrowheads="1"/>
          </p:cNvSpPr>
          <p:nvPr/>
        </p:nvSpPr>
        <p:spPr bwMode="auto">
          <a:xfrm>
            <a:off x="4019550" y="5565775"/>
            <a:ext cx="4924425" cy="419100"/>
          </a:xfrm>
          <a:prstGeom prst="rect">
            <a:avLst/>
          </a:prstGeom>
          <a:solidFill>
            <a:srgbClr val="E4E4E4"/>
          </a:solidFill>
          <a:ln>
            <a:noFill/>
          </a:ln>
          <a:effectLst>
            <a:prstShdw prst="shdw17" dist="17961" dir="2700000">
              <a:srgbClr val="E4E4E4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67" name="Line 67"/>
          <p:cNvSpPr>
            <a:spLocks noChangeShapeType="1"/>
          </p:cNvSpPr>
          <p:nvPr/>
        </p:nvSpPr>
        <p:spPr bwMode="auto">
          <a:xfrm>
            <a:off x="4819650" y="3021013"/>
            <a:ext cx="1011238" cy="163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68" name="Line 68"/>
          <p:cNvSpPr>
            <a:spLocks noChangeShapeType="1"/>
          </p:cNvSpPr>
          <p:nvPr/>
        </p:nvSpPr>
        <p:spPr bwMode="auto">
          <a:xfrm flipH="1">
            <a:off x="5865813" y="3124200"/>
            <a:ext cx="987425" cy="1382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70" name="Line 70"/>
          <p:cNvSpPr>
            <a:spLocks noChangeShapeType="1"/>
          </p:cNvSpPr>
          <p:nvPr/>
        </p:nvSpPr>
        <p:spPr bwMode="auto">
          <a:xfrm flipH="1">
            <a:off x="6794500" y="2938463"/>
            <a:ext cx="185738" cy="191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71" name="Line 71"/>
          <p:cNvSpPr>
            <a:spLocks noChangeShapeType="1"/>
          </p:cNvSpPr>
          <p:nvPr/>
        </p:nvSpPr>
        <p:spPr bwMode="auto">
          <a:xfrm flipV="1">
            <a:off x="4308475" y="5111750"/>
            <a:ext cx="1162050" cy="998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72" name="Line 72"/>
          <p:cNvSpPr>
            <a:spLocks noChangeShapeType="1"/>
          </p:cNvSpPr>
          <p:nvPr/>
        </p:nvSpPr>
        <p:spPr bwMode="auto">
          <a:xfrm flipV="1">
            <a:off x="5610225" y="4600575"/>
            <a:ext cx="801688" cy="169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76873" name="Line 73"/>
          <p:cNvSpPr>
            <a:spLocks noChangeShapeType="1"/>
          </p:cNvSpPr>
          <p:nvPr/>
        </p:nvSpPr>
        <p:spPr bwMode="auto">
          <a:xfrm flipH="1" flipV="1">
            <a:off x="6597650" y="4972050"/>
            <a:ext cx="788988" cy="1254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grpSp>
        <p:nvGrpSpPr>
          <p:cNvPr id="76814" name="Group 14"/>
          <p:cNvGrpSpPr>
            <a:grpSpLocks/>
          </p:cNvGrpSpPr>
          <p:nvPr/>
        </p:nvGrpSpPr>
        <p:grpSpPr bwMode="auto">
          <a:xfrm>
            <a:off x="6076950" y="2655888"/>
            <a:ext cx="1597025" cy="815975"/>
            <a:chOff x="1296" y="2160"/>
            <a:chExt cx="2784" cy="1296"/>
          </a:xfrm>
        </p:grpSpPr>
        <p:sp>
          <p:nvSpPr>
            <p:cNvPr id="76815" name="Oval 15"/>
            <p:cNvSpPr>
              <a:spLocks noChangeArrowheads="1"/>
            </p:cNvSpPr>
            <p:nvPr/>
          </p:nvSpPr>
          <p:spPr bwMode="auto">
            <a:xfrm>
              <a:off x="1296" y="249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auto">
            <a:xfrm>
              <a:off x="1632" y="2160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1392" y="273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1728" y="2592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2160" y="2784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20" name="Oval 20"/>
            <p:cNvSpPr>
              <a:spLocks noChangeArrowheads="1"/>
            </p:cNvSpPr>
            <p:nvPr/>
          </p:nvSpPr>
          <p:spPr bwMode="auto">
            <a:xfrm>
              <a:off x="2160" y="225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2592" y="2352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2736" y="2640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23" name="Oval 23"/>
            <p:cNvSpPr>
              <a:spLocks noChangeArrowheads="1"/>
            </p:cNvSpPr>
            <p:nvPr/>
          </p:nvSpPr>
          <p:spPr bwMode="auto">
            <a:xfrm>
              <a:off x="2832" y="249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6834" name="Group 34"/>
          <p:cNvGrpSpPr>
            <a:grpSpLocks/>
          </p:cNvGrpSpPr>
          <p:nvPr/>
        </p:nvGrpSpPr>
        <p:grpSpPr bwMode="auto">
          <a:xfrm>
            <a:off x="4371975" y="2690813"/>
            <a:ext cx="1597025" cy="815975"/>
            <a:chOff x="1296" y="2160"/>
            <a:chExt cx="2784" cy="1296"/>
          </a:xfrm>
        </p:grpSpPr>
        <p:sp>
          <p:nvSpPr>
            <p:cNvPr id="76835" name="Oval 35"/>
            <p:cNvSpPr>
              <a:spLocks noChangeArrowheads="1"/>
            </p:cNvSpPr>
            <p:nvPr/>
          </p:nvSpPr>
          <p:spPr bwMode="auto">
            <a:xfrm>
              <a:off x="1296" y="249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36" name="Oval 36"/>
            <p:cNvSpPr>
              <a:spLocks noChangeArrowheads="1"/>
            </p:cNvSpPr>
            <p:nvPr/>
          </p:nvSpPr>
          <p:spPr bwMode="auto">
            <a:xfrm>
              <a:off x="1632" y="2160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37" name="Oval 37"/>
            <p:cNvSpPr>
              <a:spLocks noChangeArrowheads="1"/>
            </p:cNvSpPr>
            <p:nvPr/>
          </p:nvSpPr>
          <p:spPr bwMode="auto">
            <a:xfrm>
              <a:off x="1392" y="273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38" name="Oval 38"/>
            <p:cNvSpPr>
              <a:spLocks noChangeArrowheads="1"/>
            </p:cNvSpPr>
            <p:nvPr/>
          </p:nvSpPr>
          <p:spPr bwMode="auto">
            <a:xfrm>
              <a:off x="1728" y="2592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39" name="Oval 39"/>
            <p:cNvSpPr>
              <a:spLocks noChangeArrowheads="1"/>
            </p:cNvSpPr>
            <p:nvPr/>
          </p:nvSpPr>
          <p:spPr bwMode="auto">
            <a:xfrm>
              <a:off x="2160" y="2784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0" name="Oval 40"/>
            <p:cNvSpPr>
              <a:spLocks noChangeArrowheads="1"/>
            </p:cNvSpPr>
            <p:nvPr/>
          </p:nvSpPr>
          <p:spPr bwMode="auto">
            <a:xfrm>
              <a:off x="2160" y="225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1" name="Oval 41"/>
            <p:cNvSpPr>
              <a:spLocks noChangeArrowheads="1"/>
            </p:cNvSpPr>
            <p:nvPr/>
          </p:nvSpPr>
          <p:spPr bwMode="auto">
            <a:xfrm>
              <a:off x="2592" y="2352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2" name="Oval 42"/>
            <p:cNvSpPr>
              <a:spLocks noChangeArrowheads="1"/>
            </p:cNvSpPr>
            <p:nvPr/>
          </p:nvSpPr>
          <p:spPr bwMode="auto">
            <a:xfrm>
              <a:off x="2736" y="2640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3" name="Oval 43"/>
            <p:cNvSpPr>
              <a:spLocks noChangeArrowheads="1"/>
            </p:cNvSpPr>
            <p:nvPr/>
          </p:nvSpPr>
          <p:spPr bwMode="auto">
            <a:xfrm>
              <a:off x="2832" y="2496"/>
              <a:ext cx="1248" cy="672"/>
            </a:xfrm>
            <a:prstGeom prst="ellipse">
              <a:avLst/>
            </a:prstGeom>
            <a:solidFill>
              <a:srgbClr val="BDBD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4346575" y="3798888"/>
            <a:ext cx="3351213" cy="1917700"/>
            <a:chOff x="1296" y="2160"/>
            <a:chExt cx="2784" cy="1296"/>
          </a:xfrm>
        </p:grpSpPr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1296" y="249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06" name="Oval 6"/>
            <p:cNvSpPr>
              <a:spLocks noChangeArrowheads="1"/>
            </p:cNvSpPr>
            <p:nvPr/>
          </p:nvSpPr>
          <p:spPr bwMode="auto">
            <a:xfrm>
              <a:off x="1632" y="2160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07" name="Oval 7"/>
            <p:cNvSpPr>
              <a:spLocks noChangeArrowheads="1"/>
            </p:cNvSpPr>
            <p:nvPr/>
          </p:nvSpPr>
          <p:spPr bwMode="auto">
            <a:xfrm>
              <a:off x="1392" y="273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08" name="Oval 8"/>
            <p:cNvSpPr>
              <a:spLocks noChangeArrowheads="1"/>
            </p:cNvSpPr>
            <p:nvPr/>
          </p:nvSpPr>
          <p:spPr bwMode="auto">
            <a:xfrm>
              <a:off x="1728" y="2592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09" name="Oval 9"/>
            <p:cNvSpPr>
              <a:spLocks noChangeArrowheads="1"/>
            </p:cNvSpPr>
            <p:nvPr/>
          </p:nvSpPr>
          <p:spPr bwMode="auto">
            <a:xfrm>
              <a:off x="2160" y="2784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0" name="Oval 10"/>
            <p:cNvSpPr>
              <a:spLocks noChangeArrowheads="1"/>
            </p:cNvSpPr>
            <p:nvPr/>
          </p:nvSpPr>
          <p:spPr bwMode="auto">
            <a:xfrm>
              <a:off x="2160" y="225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1" name="Oval 11"/>
            <p:cNvSpPr>
              <a:spLocks noChangeArrowheads="1"/>
            </p:cNvSpPr>
            <p:nvPr/>
          </p:nvSpPr>
          <p:spPr bwMode="auto">
            <a:xfrm>
              <a:off x="2592" y="2352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2" name="Oval 12"/>
            <p:cNvSpPr>
              <a:spLocks noChangeArrowheads="1"/>
            </p:cNvSpPr>
            <p:nvPr/>
          </p:nvSpPr>
          <p:spPr bwMode="auto">
            <a:xfrm>
              <a:off x="2736" y="2640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2832" y="2496"/>
              <a:ext cx="1248" cy="672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6844" name="Group 44"/>
          <p:cNvGrpSpPr>
            <a:grpSpLocks/>
          </p:cNvGrpSpPr>
          <p:nvPr/>
        </p:nvGrpSpPr>
        <p:grpSpPr bwMode="auto">
          <a:xfrm>
            <a:off x="5516563" y="6056313"/>
            <a:ext cx="457200" cy="527050"/>
            <a:chOff x="2688" y="2524"/>
            <a:chExt cx="240" cy="308"/>
          </a:xfrm>
        </p:grpSpPr>
        <p:sp>
          <p:nvSpPr>
            <p:cNvPr id="76845" name="Rectangle 45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46" name="Rectangle 46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47" name="Rectangle 47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8" name="Line 48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49" name="Line 49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6850" name="Group 50"/>
          <p:cNvGrpSpPr>
            <a:grpSpLocks/>
          </p:cNvGrpSpPr>
          <p:nvPr/>
        </p:nvGrpSpPr>
        <p:grpSpPr bwMode="auto">
          <a:xfrm>
            <a:off x="4019550" y="6034088"/>
            <a:ext cx="457200" cy="527050"/>
            <a:chOff x="2688" y="2524"/>
            <a:chExt cx="240" cy="308"/>
          </a:xfrm>
        </p:grpSpPr>
        <p:sp>
          <p:nvSpPr>
            <p:cNvPr id="76851" name="Rectangle 51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52" name="Rectangle 52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53" name="Rectangle 53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54" name="Line 54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55" name="Line 55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76856" name="Group 56"/>
          <p:cNvGrpSpPr>
            <a:grpSpLocks/>
          </p:cNvGrpSpPr>
          <p:nvPr/>
        </p:nvGrpSpPr>
        <p:grpSpPr bwMode="auto">
          <a:xfrm>
            <a:off x="7073900" y="6022975"/>
            <a:ext cx="457200" cy="527050"/>
            <a:chOff x="2688" y="2524"/>
            <a:chExt cx="240" cy="308"/>
          </a:xfrm>
        </p:grpSpPr>
        <p:sp>
          <p:nvSpPr>
            <p:cNvPr id="76857" name="Rectangle 57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58" name="Rectangle 58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76859" name="Rectangle 59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60" name="Line 60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76861" name="Line 61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76876" name="Text Box 76"/>
          <p:cNvSpPr txBox="1">
            <a:spLocks noChangeArrowheads="1"/>
          </p:cNvSpPr>
          <p:nvPr/>
        </p:nvSpPr>
        <p:spPr bwMode="auto">
          <a:xfrm>
            <a:off x="6529388" y="4259263"/>
            <a:ext cx="2151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Interior routing</a:t>
            </a:r>
          </a:p>
        </p:txBody>
      </p:sp>
      <p:sp>
        <p:nvSpPr>
          <p:cNvPr id="76877" name="Text Box 77"/>
          <p:cNvSpPr txBox="1">
            <a:spLocks noChangeArrowheads="1"/>
          </p:cNvSpPr>
          <p:nvPr/>
        </p:nvSpPr>
        <p:spPr bwMode="auto">
          <a:xfrm>
            <a:off x="6169025" y="5548313"/>
            <a:ext cx="252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Customer routing</a:t>
            </a:r>
          </a:p>
        </p:txBody>
      </p:sp>
    </p:spTree>
    <p:extLst>
      <p:ext uri="{BB962C8B-B14F-4D97-AF65-F5344CB8AC3E}">
        <p14:creationId xmlns:p14="http://schemas.microsoft.com/office/powerpoint/2010/main" val="323382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Interior Routing Protocols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124744"/>
            <a:ext cx="7708392" cy="512365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Interior Routing</a:t>
            </a:r>
          </a:p>
          <a:p>
            <a:pPr lvl="1"/>
            <a:r>
              <a:rPr lang="en-US" dirty="0"/>
              <a:t>discovers the </a:t>
            </a:r>
            <a:r>
              <a:rPr lang="en-US" i="1" dirty="0"/>
              <a:t>topology</a:t>
            </a:r>
            <a:r>
              <a:rPr lang="en-US" dirty="0"/>
              <a:t> of a network through the operation of a </a:t>
            </a:r>
            <a:r>
              <a:rPr lang="en-US" i="1" dirty="0"/>
              <a:t>distributed routing </a:t>
            </a:r>
            <a:r>
              <a:rPr lang="en-US" i="1" dirty="0" smtClean="0"/>
              <a:t>protocol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the current network topology </a:t>
            </a:r>
          </a:p>
          <a:p>
            <a:r>
              <a:rPr lang="en-US" dirty="0"/>
              <a:t>Routing protocols distribute </a:t>
            </a:r>
            <a:r>
              <a:rPr lang="en-US" b="1" dirty="0"/>
              <a:t>how</a:t>
            </a:r>
            <a:r>
              <a:rPr lang="en-US" dirty="0"/>
              <a:t> to reach address prefix groups</a:t>
            </a:r>
          </a:p>
          <a:p>
            <a:r>
              <a:rPr lang="en-US" dirty="0"/>
              <a:t>Routing protocols function through either</a:t>
            </a:r>
          </a:p>
          <a:p>
            <a:pPr lvl="1"/>
            <a:r>
              <a:rPr lang="en-US" dirty="0"/>
              <a:t>distributed computing model (distance vector)</a:t>
            </a:r>
          </a:p>
          <a:p>
            <a:pPr lvl="1"/>
            <a:r>
              <a:rPr lang="en-US" dirty="0"/>
              <a:t>parallel computing model (link state)</a:t>
            </a:r>
          </a:p>
        </p:txBody>
      </p:sp>
    </p:spTree>
    <p:extLst>
      <p:ext uri="{BB962C8B-B14F-4D97-AF65-F5344CB8AC3E}">
        <p14:creationId xmlns:p14="http://schemas.microsoft.com/office/powerpoint/2010/main" val="16307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Game theory in networks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What we have discussed so far</a:t>
            </a:r>
          </a:p>
          <a:p>
            <a:pPr lvl="1"/>
            <a:r>
              <a:rPr lang="is-IS" dirty="0" smtClean="0"/>
              <a:t>Network structure</a:t>
            </a:r>
          </a:p>
          <a:p>
            <a:pPr lvl="1"/>
            <a:r>
              <a:rPr lang="is-IS" dirty="0" smtClean="0"/>
              <a:t>Regular game theory</a:t>
            </a:r>
          </a:p>
          <a:p>
            <a:pPr lvl="1"/>
            <a:r>
              <a:rPr lang="is-IS" dirty="0" smtClean="0"/>
              <a:t>Evolutionary game </a:t>
            </a:r>
            <a:r>
              <a:rPr lang="is-IS" dirty="0" smtClean="0"/>
              <a:t>theory</a:t>
            </a:r>
          </a:p>
          <a:p>
            <a:pPr lvl="1"/>
            <a:endParaRPr lang="is-IS" dirty="0" smtClean="0"/>
          </a:p>
          <a:p>
            <a:r>
              <a:rPr lang="is-IS" dirty="0" smtClean="0"/>
              <a:t>Today we will combine game theory with networks</a:t>
            </a:r>
          </a:p>
          <a:p>
            <a:pPr lvl="1"/>
            <a:r>
              <a:rPr lang="is-IS" dirty="0" smtClean="0"/>
              <a:t>Look at </a:t>
            </a:r>
            <a:r>
              <a:rPr lang="is-IS" dirty="0" smtClean="0"/>
              <a:t>choosing a route in traffic</a:t>
            </a:r>
          </a:p>
          <a:p>
            <a:pPr lvl="1"/>
            <a:r>
              <a:rPr lang="is-IS" dirty="0" smtClean="0"/>
              <a:t>Equivalently: network route for packets</a:t>
            </a:r>
            <a:endParaRPr lang="is-IS" dirty="0" smtClean="0"/>
          </a:p>
          <a:p>
            <a:pPr marL="82296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6986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Line 4"/>
          <p:cNvSpPr>
            <a:spLocks noChangeShapeType="1"/>
          </p:cNvSpPr>
          <p:nvPr/>
        </p:nvSpPr>
        <p:spPr bwMode="auto">
          <a:xfrm flipV="1">
            <a:off x="6297216" y="3141663"/>
            <a:ext cx="814388" cy="220662"/>
          </a:xfrm>
          <a:prstGeom prst="line">
            <a:avLst/>
          </a:prstGeom>
          <a:noFill/>
          <a:ln w="38100">
            <a:solidFill>
              <a:srgbClr val="92929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163616" y="3819525"/>
            <a:ext cx="3109913" cy="404813"/>
          </a:xfrm>
          <a:prstGeom prst="line">
            <a:avLst/>
          </a:prstGeom>
          <a:noFill/>
          <a:ln w="28575">
            <a:solidFill>
              <a:srgbClr val="E1E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3782616" y="4200525"/>
            <a:ext cx="47625" cy="536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182416" y="2676525"/>
            <a:ext cx="1258888" cy="1004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2258616" y="2600325"/>
            <a:ext cx="3486150" cy="809625"/>
          </a:xfrm>
          <a:prstGeom prst="line">
            <a:avLst/>
          </a:prstGeom>
          <a:noFill/>
          <a:ln w="28575">
            <a:solidFill>
              <a:srgbClr val="E1E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1979216" y="2714625"/>
            <a:ext cx="1558925" cy="2046288"/>
          </a:xfrm>
          <a:prstGeom prst="line">
            <a:avLst/>
          </a:prstGeom>
          <a:noFill/>
          <a:ln w="28575">
            <a:solidFill>
              <a:srgbClr val="E1E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4239816" y="5038725"/>
            <a:ext cx="477838" cy="115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5293916" y="4495800"/>
            <a:ext cx="2039938" cy="682625"/>
          </a:xfrm>
          <a:prstGeom prst="line">
            <a:avLst/>
          </a:prstGeom>
          <a:noFill/>
          <a:ln w="38100">
            <a:solidFill>
              <a:srgbClr val="92929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279754" y="3538538"/>
            <a:ext cx="1125537" cy="565150"/>
          </a:xfrm>
          <a:prstGeom prst="line">
            <a:avLst/>
          </a:prstGeom>
          <a:noFill/>
          <a:ln w="28575">
            <a:solidFill>
              <a:srgbClr val="E1E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grpSp>
        <p:nvGrpSpPr>
          <p:cNvPr id="58381" name="Group 13"/>
          <p:cNvGrpSpPr>
            <a:grpSpLocks/>
          </p:cNvGrpSpPr>
          <p:nvPr/>
        </p:nvGrpSpPr>
        <p:grpSpPr bwMode="auto">
          <a:xfrm>
            <a:off x="1496616" y="2219325"/>
            <a:ext cx="782638" cy="511175"/>
            <a:chOff x="3443" y="1982"/>
            <a:chExt cx="770" cy="504"/>
          </a:xfrm>
        </p:grpSpPr>
        <p:sp>
          <p:nvSpPr>
            <p:cNvPr id="58382" name="Oval 1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83" name="Rectangle 1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84" name="Oval 1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85" name="Freeform 1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86" name="Freeform 1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87" name="Freeform 1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88" name="Freeform 2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391" name="Group 23"/>
          <p:cNvGrpSpPr>
            <a:grpSpLocks/>
          </p:cNvGrpSpPr>
          <p:nvPr/>
        </p:nvGrpSpPr>
        <p:grpSpPr bwMode="auto">
          <a:xfrm>
            <a:off x="5738416" y="3248025"/>
            <a:ext cx="541338" cy="371475"/>
            <a:chOff x="3443" y="1982"/>
            <a:chExt cx="770" cy="504"/>
          </a:xfrm>
        </p:grpSpPr>
        <p:sp>
          <p:nvSpPr>
            <p:cNvPr id="58392" name="Oval 2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93" name="Rectangle 2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94" name="Oval 2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395" name="Freeform 2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96" name="Freeform 2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97" name="Freeform 2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98" name="Freeform 3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399" name="Line 3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401" name="Group 33"/>
          <p:cNvGrpSpPr>
            <a:grpSpLocks/>
          </p:cNvGrpSpPr>
          <p:nvPr/>
        </p:nvGrpSpPr>
        <p:grpSpPr bwMode="auto">
          <a:xfrm>
            <a:off x="3439716" y="4733925"/>
            <a:ext cx="782638" cy="511175"/>
            <a:chOff x="3443" y="1982"/>
            <a:chExt cx="770" cy="504"/>
          </a:xfrm>
        </p:grpSpPr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03" name="Rectangle 3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04" name="Oval 3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05" name="Freeform 3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06" name="Freeform 3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07" name="Freeform 3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08" name="Freeform 4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09" name="Line 4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10" name="Line 4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411" name="Group 43"/>
          <p:cNvGrpSpPr>
            <a:grpSpLocks/>
          </p:cNvGrpSpPr>
          <p:nvPr/>
        </p:nvGrpSpPr>
        <p:grpSpPr bwMode="auto">
          <a:xfrm>
            <a:off x="4722416" y="5026025"/>
            <a:ext cx="579438" cy="384175"/>
            <a:chOff x="3443" y="1982"/>
            <a:chExt cx="770" cy="504"/>
          </a:xfrm>
        </p:grpSpPr>
        <p:sp>
          <p:nvSpPr>
            <p:cNvPr id="58412" name="Oval 4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13" name="Rectangle 4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14" name="Oval 4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17" name="Freeform 4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18" name="Freeform 5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19" name="Line 5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20" name="Line 5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421" name="Group 53"/>
          <p:cNvGrpSpPr>
            <a:grpSpLocks/>
          </p:cNvGrpSpPr>
          <p:nvPr/>
        </p:nvGrpSpPr>
        <p:grpSpPr bwMode="auto">
          <a:xfrm>
            <a:off x="7275116" y="4048125"/>
            <a:ext cx="782638" cy="511175"/>
            <a:chOff x="3443" y="1982"/>
            <a:chExt cx="770" cy="504"/>
          </a:xfrm>
        </p:grpSpPr>
        <p:sp>
          <p:nvSpPr>
            <p:cNvPr id="58422" name="Oval 5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23" name="Rectangle 5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24" name="Oval 5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25" name="Freeform 5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26" name="Freeform 5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27" name="Freeform 5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28" name="Freeform 6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29" name="Line 6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30" name="Line 6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431" name="Group 63"/>
          <p:cNvGrpSpPr>
            <a:grpSpLocks/>
          </p:cNvGrpSpPr>
          <p:nvPr/>
        </p:nvGrpSpPr>
        <p:grpSpPr bwMode="auto">
          <a:xfrm>
            <a:off x="3338116" y="3641725"/>
            <a:ext cx="782638" cy="511175"/>
            <a:chOff x="3443" y="1982"/>
            <a:chExt cx="770" cy="504"/>
          </a:xfrm>
        </p:grpSpPr>
        <p:sp>
          <p:nvSpPr>
            <p:cNvPr id="58432" name="Oval 6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33" name="Rectangle 6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34" name="Oval 6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35" name="Freeform 6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36" name="Freeform 6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37" name="Freeform 6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38" name="Freeform 7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39" name="Line 7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40" name="Line 7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grpSp>
        <p:nvGrpSpPr>
          <p:cNvPr id="58441" name="Group 73"/>
          <p:cNvGrpSpPr>
            <a:grpSpLocks/>
          </p:cNvGrpSpPr>
          <p:nvPr/>
        </p:nvGrpSpPr>
        <p:grpSpPr bwMode="auto">
          <a:xfrm>
            <a:off x="7122716" y="2740025"/>
            <a:ext cx="782638" cy="511175"/>
            <a:chOff x="3443" y="1982"/>
            <a:chExt cx="770" cy="504"/>
          </a:xfrm>
        </p:grpSpPr>
        <p:sp>
          <p:nvSpPr>
            <p:cNvPr id="58442" name="Oval 74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43" name="Rectangle 75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44" name="Oval 76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45" name="Freeform 77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46" name="Freeform 78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47" name="Freeform 79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48" name="Freeform 80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49" name="Line 81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50" name="Line 82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58451" name="Text Box 83"/>
          <p:cNvSpPr txBox="1">
            <a:spLocks noChangeArrowheads="1"/>
          </p:cNvSpPr>
          <p:nvPr/>
        </p:nvSpPr>
        <p:spPr bwMode="auto">
          <a:xfrm>
            <a:off x="1128316" y="35020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grpSp>
        <p:nvGrpSpPr>
          <p:cNvPr id="58452" name="Group 84"/>
          <p:cNvGrpSpPr>
            <a:grpSpLocks/>
          </p:cNvGrpSpPr>
          <p:nvPr/>
        </p:nvGrpSpPr>
        <p:grpSpPr bwMode="auto">
          <a:xfrm>
            <a:off x="1115616" y="3057525"/>
            <a:ext cx="457200" cy="527050"/>
            <a:chOff x="2688" y="2524"/>
            <a:chExt cx="240" cy="308"/>
          </a:xfrm>
        </p:grpSpPr>
        <p:sp>
          <p:nvSpPr>
            <p:cNvPr id="58453" name="Rectangle 85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58454" name="Rectangle 86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58455" name="Rectangle 87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56" name="Line 88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57" name="Line 89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58458" name="Line 90"/>
          <p:cNvSpPr>
            <a:spLocks noChangeShapeType="1"/>
          </p:cNvSpPr>
          <p:nvPr/>
        </p:nvSpPr>
        <p:spPr bwMode="auto">
          <a:xfrm flipV="1">
            <a:off x="1572816" y="2676525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459" name="Text Box 91"/>
          <p:cNvSpPr txBox="1">
            <a:spLocks noChangeArrowheads="1"/>
          </p:cNvSpPr>
          <p:nvPr/>
        </p:nvSpPr>
        <p:spPr bwMode="auto">
          <a:xfrm>
            <a:off x="2331641" y="336232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20</a:t>
            </a:r>
          </a:p>
        </p:txBody>
      </p:sp>
      <p:sp>
        <p:nvSpPr>
          <p:cNvPr id="58460" name="Text Box 92"/>
          <p:cNvSpPr txBox="1">
            <a:spLocks noChangeArrowheads="1"/>
          </p:cNvSpPr>
          <p:nvPr/>
        </p:nvSpPr>
        <p:spPr bwMode="auto">
          <a:xfrm>
            <a:off x="2776141" y="305117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10</a:t>
            </a:r>
          </a:p>
        </p:txBody>
      </p:sp>
      <p:sp>
        <p:nvSpPr>
          <p:cNvPr id="58461" name="Text Box 93"/>
          <p:cNvSpPr txBox="1">
            <a:spLocks noChangeArrowheads="1"/>
          </p:cNvSpPr>
          <p:nvPr/>
        </p:nvSpPr>
        <p:spPr bwMode="auto">
          <a:xfrm>
            <a:off x="3804841" y="4270375"/>
            <a:ext cx="246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4</a:t>
            </a:r>
          </a:p>
        </p:txBody>
      </p:sp>
      <p:sp>
        <p:nvSpPr>
          <p:cNvPr id="58462" name="Text Box 94"/>
          <p:cNvSpPr txBox="1">
            <a:spLocks noChangeArrowheads="1"/>
          </p:cNvSpPr>
          <p:nvPr/>
        </p:nvSpPr>
        <p:spPr bwMode="auto">
          <a:xfrm>
            <a:off x="4909741" y="373697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10</a:t>
            </a:r>
          </a:p>
        </p:txBody>
      </p:sp>
      <p:sp>
        <p:nvSpPr>
          <p:cNvPr id="58463" name="Text Box 95"/>
          <p:cNvSpPr txBox="1">
            <a:spLocks noChangeArrowheads="1"/>
          </p:cNvSpPr>
          <p:nvPr/>
        </p:nvSpPr>
        <p:spPr bwMode="auto">
          <a:xfrm>
            <a:off x="3385741" y="267017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40</a:t>
            </a:r>
          </a:p>
        </p:txBody>
      </p:sp>
      <p:sp>
        <p:nvSpPr>
          <p:cNvPr id="58464" name="Text Box 96"/>
          <p:cNvSpPr txBox="1">
            <a:spLocks noChangeArrowheads="1"/>
          </p:cNvSpPr>
          <p:nvPr/>
        </p:nvSpPr>
        <p:spPr bwMode="auto">
          <a:xfrm>
            <a:off x="4385866" y="4868863"/>
            <a:ext cx="246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5</a:t>
            </a:r>
          </a:p>
        </p:txBody>
      </p:sp>
      <p:sp>
        <p:nvSpPr>
          <p:cNvPr id="58465" name="Text Box 97"/>
          <p:cNvSpPr txBox="1">
            <a:spLocks noChangeArrowheads="1"/>
          </p:cNvSpPr>
          <p:nvPr/>
        </p:nvSpPr>
        <p:spPr bwMode="auto">
          <a:xfrm>
            <a:off x="6586141" y="2974975"/>
            <a:ext cx="246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6</a:t>
            </a:r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6052741" y="427672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10</a:t>
            </a:r>
          </a:p>
        </p:txBody>
      </p:sp>
      <p:sp>
        <p:nvSpPr>
          <p:cNvPr id="58467" name="Text Box 99"/>
          <p:cNvSpPr txBox="1">
            <a:spLocks noChangeArrowheads="1"/>
          </p:cNvSpPr>
          <p:nvPr/>
        </p:nvSpPr>
        <p:spPr bwMode="auto">
          <a:xfrm>
            <a:off x="7059216" y="374332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15</a:t>
            </a:r>
          </a:p>
        </p:txBody>
      </p:sp>
      <p:sp>
        <p:nvSpPr>
          <p:cNvPr id="58468" name="Text Box 100"/>
          <p:cNvSpPr txBox="1">
            <a:spLocks noChangeArrowheads="1"/>
          </p:cNvSpPr>
          <p:nvPr/>
        </p:nvSpPr>
        <p:spPr bwMode="auto">
          <a:xfrm>
            <a:off x="6433741" y="480377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10</a:t>
            </a:r>
          </a:p>
        </p:txBody>
      </p:sp>
      <p:sp>
        <p:nvSpPr>
          <p:cNvPr id="58469" name="Text Box 101"/>
          <p:cNvSpPr txBox="1">
            <a:spLocks noChangeArrowheads="1"/>
          </p:cNvSpPr>
          <p:nvPr/>
        </p:nvSpPr>
        <p:spPr bwMode="auto">
          <a:xfrm>
            <a:off x="1658541" y="2840038"/>
            <a:ext cx="246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5</a:t>
            </a:r>
          </a:p>
        </p:txBody>
      </p:sp>
      <p:grpSp>
        <p:nvGrpSpPr>
          <p:cNvPr id="58470" name="Group 102"/>
          <p:cNvGrpSpPr>
            <a:grpSpLocks/>
          </p:cNvGrpSpPr>
          <p:nvPr/>
        </p:nvGrpSpPr>
        <p:grpSpPr bwMode="auto">
          <a:xfrm>
            <a:off x="8322866" y="2782888"/>
            <a:ext cx="457200" cy="527050"/>
            <a:chOff x="2688" y="2524"/>
            <a:chExt cx="240" cy="308"/>
          </a:xfrm>
        </p:grpSpPr>
        <p:sp>
          <p:nvSpPr>
            <p:cNvPr id="58471" name="Rectangle 103"/>
            <p:cNvSpPr>
              <a:spLocks noChangeArrowheads="1"/>
            </p:cNvSpPr>
            <p:nvPr/>
          </p:nvSpPr>
          <p:spPr bwMode="auto">
            <a:xfrm>
              <a:off x="2688" y="2736"/>
              <a:ext cx="240" cy="96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58472" name="Rectangle 104"/>
            <p:cNvSpPr>
              <a:spLocks noChangeArrowheads="1"/>
            </p:cNvSpPr>
            <p:nvPr/>
          </p:nvSpPr>
          <p:spPr bwMode="auto">
            <a:xfrm>
              <a:off x="2688" y="2524"/>
              <a:ext cx="240" cy="192"/>
            </a:xfrm>
            <a:prstGeom prst="rect">
              <a:avLst/>
            </a:prstGeom>
            <a:solidFill>
              <a:srgbClr val="DEDEDE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DEDED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is-IS"/>
            </a:p>
          </p:txBody>
        </p:sp>
        <p:sp>
          <p:nvSpPr>
            <p:cNvPr id="58473" name="Rectangle 105"/>
            <p:cNvSpPr>
              <a:spLocks noChangeArrowheads="1"/>
            </p:cNvSpPr>
            <p:nvPr/>
          </p:nvSpPr>
          <p:spPr bwMode="auto">
            <a:xfrm>
              <a:off x="2706" y="2540"/>
              <a:ext cx="192" cy="1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74" name="Line 106"/>
            <p:cNvSpPr>
              <a:spLocks noChangeShapeType="1"/>
            </p:cNvSpPr>
            <p:nvPr/>
          </p:nvSpPr>
          <p:spPr bwMode="auto">
            <a:xfrm>
              <a:off x="2718" y="2554"/>
              <a:ext cx="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75" name="Line 107"/>
            <p:cNvSpPr>
              <a:spLocks noChangeShapeType="1"/>
            </p:cNvSpPr>
            <p:nvPr/>
          </p:nvSpPr>
          <p:spPr bwMode="auto">
            <a:xfrm>
              <a:off x="2716" y="2554"/>
              <a:ext cx="0" cy="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58476" name="Text Box 108"/>
          <p:cNvSpPr txBox="1">
            <a:spLocks noChangeArrowheads="1"/>
          </p:cNvSpPr>
          <p:nvPr/>
        </p:nvSpPr>
        <p:spPr bwMode="auto">
          <a:xfrm>
            <a:off x="8373666" y="34210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grpSp>
        <p:nvGrpSpPr>
          <p:cNvPr id="58477" name="Group 109"/>
          <p:cNvGrpSpPr>
            <a:grpSpLocks/>
          </p:cNvGrpSpPr>
          <p:nvPr/>
        </p:nvGrpSpPr>
        <p:grpSpPr bwMode="auto">
          <a:xfrm>
            <a:off x="4458891" y="2244725"/>
            <a:ext cx="579438" cy="384175"/>
            <a:chOff x="3443" y="1982"/>
            <a:chExt cx="770" cy="504"/>
          </a:xfrm>
        </p:grpSpPr>
        <p:sp>
          <p:nvSpPr>
            <p:cNvPr id="58478" name="Oval 110"/>
            <p:cNvSpPr>
              <a:spLocks noChangeArrowheads="1"/>
            </p:cNvSpPr>
            <p:nvPr/>
          </p:nvSpPr>
          <p:spPr bwMode="auto">
            <a:xfrm>
              <a:off x="3444" y="2128"/>
              <a:ext cx="766" cy="358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9804"/>
                    <a:invGamma/>
                  </a:scheme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79" name="Rectangle 111"/>
            <p:cNvSpPr>
              <a:spLocks noChangeArrowheads="1"/>
            </p:cNvSpPr>
            <p:nvPr/>
          </p:nvSpPr>
          <p:spPr bwMode="auto">
            <a:xfrm>
              <a:off x="3445" y="2172"/>
              <a:ext cx="767" cy="138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65882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65882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80" name="Oval 112"/>
            <p:cNvSpPr>
              <a:spLocks noChangeArrowheads="1"/>
            </p:cNvSpPr>
            <p:nvPr/>
          </p:nvSpPr>
          <p:spPr bwMode="auto">
            <a:xfrm>
              <a:off x="3444" y="1982"/>
              <a:ext cx="766" cy="35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81" name="Freeform 113"/>
            <p:cNvSpPr>
              <a:spLocks/>
            </p:cNvSpPr>
            <p:nvPr/>
          </p:nvSpPr>
          <p:spPr bwMode="auto">
            <a:xfrm>
              <a:off x="3471" y="2062"/>
              <a:ext cx="307" cy="176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82" name="Freeform 114"/>
            <p:cNvSpPr>
              <a:spLocks/>
            </p:cNvSpPr>
            <p:nvPr/>
          </p:nvSpPr>
          <p:spPr bwMode="auto">
            <a:xfrm>
              <a:off x="3867" y="2068"/>
              <a:ext cx="328" cy="176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83" name="Freeform 115"/>
            <p:cNvSpPr>
              <a:spLocks/>
            </p:cNvSpPr>
            <p:nvPr/>
          </p:nvSpPr>
          <p:spPr bwMode="auto">
            <a:xfrm>
              <a:off x="3715" y="2182"/>
              <a:ext cx="233" cy="145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84" name="Freeform 116"/>
            <p:cNvSpPr>
              <a:spLocks/>
            </p:cNvSpPr>
            <p:nvPr/>
          </p:nvSpPr>
          <p:spPr bwMode="auto">
            <a:xfrm>
              <a:off x="3715" y="1987"/>
              <a:ext cx="233" cy="153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s-IS"/>
            </a:p>
          </p:txBody>
        </p:sp>
        <p:sp>
          <p:nvSpPr>
            <p:cNvPr id="58485" name="Line 117"/>
            <p:cNvSpPr>
              <a:spLocks noChangeShapeType="1"/>
            </p:cNvSpPr>
            <p:nvPr/>
          </p:nvSpPr>
          <p:spPr bwMode="auto">
            <a:xfrm>
              <a:off x="3443" y="2157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8486" name="Line 118"/>
            <p:cNvSpPr>
              <a:spLocks noChangeShapeType="1"/>
            </p:cNvSpPr>
            <p:nvPr/>
          </p:nvSpPr>
          <p:spPr bwMode="auto">
            <a:xfrm>
              <a:off x="4213" y="216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58487" name="Line 119"/>
          <p:cNvSpPr>
            <a:spLocks noChangeShapeType="1"/>
          </p:cNvSpPr>
          <p:nvPr/>
        </p:nvSpPr>
        <p:spPr bwMode="auto">
          <a:xfrm>
            <a:off x="7878366" y="3052763"/>
            <a:ext cx="414338" cy="157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488" name="Text Box 120"/>
          <p:cNvSpPr txBox="1">
            <a:spLocks noChangeArrowheads="1"/>
          </p:cNvSpPr>
          <p:nvPr/>
        </p:nvSpPr>
        <p:spPr bwMode="auto">
          <a:xfrm>
            <a:off x="7965679" y="2911475"/>
            <a:ext cx="246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5</a:t>
            </a:r>
          </a:p>
        </p:txBody>
      </p:sp>
      <p:sp>
        <p:nvSpPr>
          <p:cNvPr id="58489" name="Line 121"/>
          <p:cNvSpPr>
            <a:spLocks noChangeShapeType="1"/>
          </p:cNvSpPr>
          <p:nvPr/>
        </p:nvSpPr>
        <p:spPr bwMode="auto">
          <a:xfrm flipH="1" flipV="1">
            <a:off x="2271316" y="2444750"/>
            <a:ext cx="2216150" cy="41275"/>
          </a:xfrm>
          <a:prstGeom prst="line">
            <a:avLst/>
          </a:prstGeom>
          <a:noFill/>
          <a:ln w="38100">
            <a:solidFill>
              <a:srgbClr val="92929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490" name="Line 122"/>
          <p:cNvSpPr>
            <a:spLocks noChangeShapeType="1"/>
          </p:cNvSpPr>
          <p:nvPr/>
        </p:nvSpPr>
        <p:spPr bwMode="auto">
          <a:xfrm flipH="1" flipV="1">
            <a:off x="4987529" y="2551113"/>
            <a:ext cx="760412" cy="790575"/>
          </a:xfrm>
          <a:prstGeom prst="line">
            <a:avLst/>
          </a:prstGeom>
          <a:noFill/>
          <a:ln w="28575">
            <a:solidFill>
              <a:srgbClr val="E1E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491" name="Text Box 123"/>
          <p:cNvSpPr txBox="1">
            <a:spLocks noChangeArrowheads="1"/>
          </p:cNvSpPr>
          <p:nvPr/>
        </p:nvSpPr>
        <p:spPr bwMode="auto">
          <a:xfrm>
            <a:off x="3607991" y="2255838"/>
            <a:ext cx="246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5</a:t>
            </a:r>
          </a:p>
        </p:txBody>
      </p:sp>
      <p:sp>
        <p:nvSpPr>
          <p:cNvPr id="58492" name="Text Box 124"/>
          <p:cNvSpPr txBox="1">
            <a:spLocks noChangeArrowheads="1"/>
          </p:cNvSpPr>
          <p:nvPr/>
        </p:nvSpPr>
        <p:spPr bwMode="auto">
          <a:xfrm>
            <a:off x="5316141" y="2765425"/>
            <a:ext cx="3079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>
                <a:latin typeface="Tahoma" pitchFamily="34" charset="0"/>
              </a:rPr>
              <a:t>45</a:t>
            </a:r>
          </a:p>
        </p:txBody>
      </p:sp>
      <p:sp>
        <p:nvSpPr>
          <p:cNvPr id="58493" name="Line 125"/>
          <p:cNvSpPr>
            <a:spLocks noChangeShapeType="1"/>
          </p:cNvSpPr>
          <p:nvPr/>
        </p:nvSpPr>
        <p:spPr bwMode="auto">
          <a:xfrm flipV="1">
            <a:off x="5230416" y="3240088"/>
            <a:ext cx="2159000" cy="1862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/>
          </a:p>
        </p:txBody>
      </p:sp>
      <p:sp>
        <p:nvSpPr>
          <p:cNvPr id="58494" name="Text Box 126"/>
          <p:cNvSpPr txBox="1">
            <a:spLocks noChangeArrowheads="1"/>
          </p:cNvSpPr>
          <p:nvPr/>
        </p:nvSpPr>
        <p:spPr bwMode="auto">
          <a:xfrm>
            <a:off x="1736329" y="200501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R1</a:t>
            </a:r>
          </a:p>
        </p:txBody>
      </p:sp>
      <p:sp>
        <p:nvSpPr>
          <p:cNvPr id="58495" name="Text Box 127"/>
          <p:cNvSpPr txBox="1">
            <a:spLocks noChangeArrowheads="1"/>
          </p:cNvSpPr>
          <p:nvPr/>
        </p:nvSpPr>
        <p:spPr bwMode="auto">
          <a:xfrm>
            <a:off x="4589066" y="203517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R4</a:t>
            </a:r>
          </a:p>
        </p:txBody>
      </p:sp>
      <p:sp>
        <p:nvSpPr>
          <p:cNvPr id="58496" name="Text Box 128"/>
          <p:cNvSpPr txBox="1">
            <a:spLocks noChangeArrowheads="1"/>
          </p:cNvSpPr>
          <p:nvPr/>
        </p:nvSpPr>
        <p:spPr bwMode="auto">
          <a:xfrm>
            <a:off x="3557191" y="342106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R2</a:t>
            </a:r>
          </a:p>
        </p:txBody>
      </p: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3869929" y="452120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R3</a:t>
            </a:r>
          </a:p>
        </p:txBody>
      </p:sp>
      <p:sp>
        <p:nvSpPr>
          <p:cNvPr id="58498" name="Text Box 130"/>
          <p:cNvSpPr txBox="1">
            <a:spLocks noChangeArrowheads="1"/>
          </p:cNvSpPr>
          <p:nvPr/>
        </p:nvSpPr>
        <p:spPr bwMode="auto">
          <a:xfrm>
            <a:off x="5874941" y="302895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R6</a:t>
            </a:r>
          </a:p>
        </p:txBody>
      </p:sp>
      <p:sp>
        <p:nvSpPr>
          <p:cNvPr id="58499" name="Text Box 131"/>
          <p:cNvSpPr txBox="1">
            <a:spLocks noChangeArrowheads="1"/>
          </p:cNvSpPr>
          <p:nvPr/>
        </p:nvSpPr>
        <p:spPr bwMode="auto">
          <a:xfrm>
            <a:off x="7408466" y="2455863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R7</a:t>
            </a:r>
          </a:p>
        </p:txBody>
      </p:sp>
      <p:sp>
        <p:nvSpPr>
          <p:cNvPr id="58500" name="Text Box 132"/>
          <p:cNvSpPr txBox="1">
            <a:spLocks noChangeArrowheads="1"/>
          </p:cNvSpPr>
          <p:nvPr/>
        </p:nvSpPr>
        <p:spPr bwMode="auto">
          <a:xfrm>
            <a:off x="4868466" y="4740275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R5</a:t>
            </a:r>
          </a:p>
        </p:txBody>
      </p:sp>
      <p:sp>
        <p:nvSpPr>
          <p:cNvPr id="58501" name="Text Box 133"/>
          <p:cNvSpPr txBox="1">
            <a:spLocks noChangeArrowheads="1"/>
          </p:cNvSpPr>
          <p:nvPr/>
        </p:nvSpPr>
        <p:spPr bwMode="auto">
          <a:xfrm>
            <a:off x="7468791" y="3822700"/>
            <a:ext cx="33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Times New Roman" pitchFamily="18" charset="0"/>
              </a:rPr>
              <a:t>R8</a:t>
            </a:r>
          </a:p>
        </p:txBody>
      </p:sp>
      <p:sp>
        <p:nvSpPr>
          <p:cNvPr id="58502" name="Rectangle 1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 Selection</a:t>
            </a:r>
          </a:p>
        </p:txBody>
      </p:sp>
      <p:sp>
        <p:nvSpPr>
          <p:cNvPr id="58504" name="Text Box 136"/>
          <p:cNvSpPr txBox="1">
            <a:spLocks noChangeArrowheads="1"/>
          </p:cNvSpPr>
          <p:nvPr/>
        </p:nvSpPr>
        <p:spPr bwMode="auto">
          <a:xfrm>
            <a:off x="1347391" y="5673725"/>
            <a:ext cx="5129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Minimum cost from A to B is 39 units</a:t>
            </a:r>
          </a:p>
        </p:txBody>
      </p:sp>
    </p:spTree>
    <p:extLst>
      <p:ext uri="{BB962C8B-B14F-4D97-AF65-F5344CB8AC3E}">
        <p14:creationId xmlns:p14="http://schemas.microsoft.com/office/powerpoint/2010/main" val="16433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5" name="Group 3"/>
          <p:cNvGrpSpPr>
            <a:grpSpLocks/>
          </p:cNvGrpSpPr>
          <p:nvPr/>
        </p:nvGrpSpPr>
        <p:grpSpPr bwMode="auto">
          <a:xfrm>
            <a:off x="1124396" y="1988840"/>
            <a:ext cx="7664450" cy="3405187"/>
            <a:chOff x="336" y="441"/>
            <a:chExt cx="4828" cy="2145"/>
          </a:xfrm>
        </p:grpSpPr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 flipV="1">
              <a:off x="3600" y="1157"/>
              <a:ext cx="513" cy="1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397" name="Line 5"/>
            <p:cNvSpPr>
              <a:spLocks noChangeShapeType="1"/>
            </p:cNvSpPr>
            <p:nvPr/>
          </p:nvSpPr>
          <p:spPr bwMode="auto">
            <a:xfrm>
              <a:off x="1008" y="864"/>
              <a:ext cx="793" cy="63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1056" y="816"/>
              <a:ext cx="2196" cy="510"/>
            </a:xfrm>
            <a:prstGeom prst="line">
              <a:avLst/>
            </a:prstGeom>
            <a:noFill/>
            <a:ln w="28575">
              <a:solidFill>
                <a:srgbClr val="E1E1E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880" y="888"/>
              <a:ext cx="982" cy="1289"/>
            </a:xfrm>
            <a:prstGeom prst="line">
              <a:avLst/>
            </a:prstGeom>
            <a:noFill/>
            <a:ln w="28575">
              <a:solidFill>
                <a:srgbClr val="E1E1E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2304" y="2352"/>
              <a:ext cx="301" cy="73"/>
            </a:xfrm>
            <a:prstGeom prst="line">
              <a:avLst/>
            </a:prstGeom>
            <a:noFill/>
            <a:ln w="28575">
              <a:solidFill>
                <a:srgbClr val="E1E1E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 flipV="1">
              <a:off x="2968" y="2010"/>
              <a:ext cx="1285" cy="430"/>
            </a:xfrm>
            <a:prstGeom prst="line">
              <a:avLst/>
            </a:prstGeom>
            <a:noFill/>
            <a:ln w="38100">
              <a:solidFill>
                <a:srgbClr val="A9A9A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grpSp>
          <p:nvGrpSpPr>
            <p:cNvPr id="59402" name="Group 10"/>
            <p:cNvGrpSpPr>
              <a:grpSpLocks/>
            </p:cNvGrpSpPr>
            <p:nvPr/>
          </p:nvGrpSpPr>
          <p:grpSpPr bwMode="auto">
            <a:xfrm>
              <a:off x="576" y="576"/>
              <a:ext cx="493" cy="322"/>
              <a:chOff x="3443" y="1982"/>
              <a:chExt cx="770" cy="504"/>
            </a:xfrm>
          </p:grpSpPr>
          <p:sp>
            <p:nvSpPr>
              <p:cNvPr id="59403" name="Oval 1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04" name="Rectangle 1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05" name="Oval 1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06" name="Freeform 1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07" name="Freeform 1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08" name="Freeform 1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09" name="Freeform 1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12" name="Group 20"/>
            <p:cNvGrpSpPr>
              <a:grpSpLocks/>
            </p:cNvGrpSpPr>
            <p:nvPr/>
          </p:nvGrpSpPr>
          <p:grpSpPr bwMode="auto">
            <a:xfrm>
              <a:off x="3248" y="1224"/>
              <a:ext cx="341" cy="234"/>
              <a:chOff x="3443" y="1982"/>
              <a:chExt cx="770" cy="504"/>
            </a:xfrm>
          </p:grpSpPr>
          <p:sp>
            <p:nvSpPr>
              <p:cNvPr id="59413" name="Oval 2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14" name="Rectangle 2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15" name="Oval 2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16" name="Freeform 2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17" name="Freeform 2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18" name="Freeform 2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19" name="Freeform 2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22" name="Group 30"/>
            <p:cNvGrpSpPr>
              <a:grpSpLocks/>
            </p:cNvGrpSpPr>
            <p:nvPr/>
          </p:nvGrpSpPr>
          <p:grpSpPr bwMode="auto">
            <a:xfrm>
              <a:off x="1800" y="2160"/>
              <a:ext cx="493" cy="322"/>
              <a:chOff x="3443" y="1982"/>
              <a:chExt cx="770" cy="504"/>
            </a:xfrm>
          </p:grpSpPr>
          <p:sp>
            <p:nvSpPr>
              <p:cNvPr id="59423" name="Oval 3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25" name="Oval 3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26" name="Freeform 3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27" name="Freeform 3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28" name="Freeform 3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29" name="Freeform 3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30" name="Line 3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31" name="Line 3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32" name="Group 40"/>
            <p:cNvGrpSpPr>
              <a:grpSpLocks/>
            </p:cNvGrpSpPr>
            <p:nvPr/>
          </p:nvGrpSpPr>
          <p:grpSpPr bwMode="auto">
            <a:xfrm>
              <a:off x="2608" y="2344"/>
              <a:ext cx="365" cy="242"/>
              <a:chOff x="3443" y="1982"/>
              <a:chExt cx="770" cy="504"/>
            </a:xfrm>
          </p:grpSpPr>
          <p:sp>
            <p:nvSpPr>
              <p:cNvPr id="59433" name="Oval 4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34" name="Rectangle 4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35" name="Oval 4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36" name="Freeform 4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37" name="Freeform 4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38" name="Freeform 4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39" name="Freeform 4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40" name="Line 4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41" name="Line 4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42" name="Group 50"/>
            <p:cNvGrpSpPr>
              <a:grpSpLocks/>
            </p:cNvGrpSpPr>
            <p:nvPr/>
          </p:nvGrpSpPr>
          <p:grpSpPr bwMode="auto">
            <a:xfrm>
              <a:off x="4216" y="1728"/>
              <a:ext cx="493" cy="322"/>
              <a:chOff x="3443" y="1982"/>
              <a:chExt cx="770" cy="504"/>
            </a:xfrm>
          </p:grpSpPr>
          <p:sp>
            <p:nvSpPr>
              <p:cNvPr id="59443" name="Oval 5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44" name="Rectangle 5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45" name="Oval 5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46" name="Freeform 5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47" name="Freeform 5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48" name="Freeform 5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49" name="Freeform 5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50" name="Line 5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51" name="Line 5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52" name="Group 60"/>
            <p:cNvGrpSpPr>
              <a:grpSpLocks/>
            </p:cNvGrpSpPr>
            <p:nvPr/>
          </p:nvGrpSpPr>
          <p:grpSpPr bwMode="auto">
            <a:xfrm>
              <a:off x="1736" y="1472"/>
              <a:ext cx="493" cy="322"/>
              <a:chOff x="3443" y="1982"/>
              <a:chExt cx="770" cy="504"/>
            </a:xfrm>
          </p:grpSpPr>
          <p:sp>
            <p:nvSpPr>
              <p:cNvPr id="59453" name="Oval 6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54" name="Rectangle 6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55" name="Oval 6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56" name="Freeform 6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57" name="Freeform 6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58" name="Freeform 6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59" name="Freeform 6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60" name="Line 6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61" name="Line 6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grpSp>
          <p:nvGrpSpPr>
            <p:cNvPr id="59462" name="Group 70"/>
            <p:cNvGrpSpPr>
              <a:grpSpLocks/>
            </p:cNvGrpSpPr>
            <p:nvPr/>
          </p:nvGrpSpPr>
          <p:grpSpPr bwMode="auto">
            <a:xfrm>
              <a:off x="4120" y="904"/>
              <a:ext cx="493" cy="322"/>
              <a:chOff x="3443" y="1982"/>
              <a:chExt cx="770" cy="504"/>
            </a:xfrm>
          </p:grpSpPr>
          <p:sp>
            <p:nvSpPr>
              <p:cNvPr id="59463" name="Oval 71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64" name="Rectangle 72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65" name="Oval 73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66" name="Freeform 74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67" name="Freeform 75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68" name="Freeform 76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69" name="Freeform 77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470" name="Line 78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71" name="Line 79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sp>
          <p:nvSpPr>
            <p:cNvPr id="59472" name="Text Box 80"/>
            <p:cNvSpPr txBox="1">
              <a:spLocks noChangeArrowheads="1"/>
            </p:cNvSpPr>
            <p:nvPr/>
          </p:nvSpPr>
          <p:spPr bwMode="auto">
            <a:xfrm>
              <a:off x="344" y="138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grpSp>
          <p:nvGrpSpPr>
            <p:cNvPr id="59473" name="Group 81"/>
            <p:cNvGrpSpPr>
              <a:grpSpLocks/>
            </p:cNvGrpSpPr>
            <p:nvPr/>
          </p:nvGrpSpPr>
          <p:grpSpPr bwMode="auto">
            <a:xfrm>
              <a:off x="336" y="1104"/>
              <a:ext cx="288" cy="332"/>
              <a:chOff x="2688" y="2524"/>
              <a:chExt cx="240" cy="308"/>
            </a:xfrm>
          </p:grpSpPr>
          <p:sp>
            <p:nvSpPr>
              <p:cNvPr id="59474" name="Rectangle 82"/>
              <p:cNvSpPr>
                <a:spLocks noChangeArrowheads="1"/>
              </p:cNvSpPr>
              <p:nvPr/>
            </p:nvSpPr>
            <p:spPr bwMode="auto">
              <a:xfrm>
                <a:off x="2688" y="2736"/>
                <a:ext cx="240" cy="96"/>
              </a:xfrm>
              <a:prstGeom prst="rect">
                <a:avLst/>
              </a:prstGeom>
              <a:solidFill>
                <a:srgbClr val="DEDEDE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DEDEDE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s-IS"/>
              </a:p>
            </p:txBody>
          </p:sp>
          <p:sp>
            <p:nvSpPr>
              <p:cNvPr id="59475" name="Rectangle 83"/>
              <p:cNvSpPr>
                <a:spLocks noChangeArrowheads="1"/>
              </p:cNvSpPr>
              <p:nvPr/>
            </p:nvSpPr>
            <p:spPr bwMode="auto">
              <a:xfrm>
                <a:off x="2688" y="2524"/>
                <a:ext cx="240" cy="192"/>
              </a:xfrm>
              <a:prstGeom prst="rect">
                <a:avLst/>
              </a:prstGeom>
              <a:solidFill>
                <a:srgbClr val="DEDEDE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DEDEDE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s-IS"/>
              </a:p>
            </p:txBody>
          </p:sp>
          <p:sp>
            <p:nvSpPr>
              <p:cNvPr id="59476" name="Rectangle 84"/>
              <p:cNvSpPr>
                <a:spLocks noChangeArrowheads="1"/>
              </p:cNvSpPr>
              <p:nvPr/>
            </p:nvSpPr>
            <p:spPr bwMode="auto">
              <a:xfrm>
                <a:off x="2706" y="2540"/>
                <a:ext cx="192" cy="1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77" name="Line 85"/>
              <p:cNvSpPr>
                <a:spLocks noChangeShapeType="1"/>
              </p:cNvSpPr>
              <p:nvPr/>
            </p:nvSpPr>
            <p:spPr bwMode="auto">
              <a:xfrm>
                <a:off x="2718" y="2554"/>
                <a:ext cx="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78" name="Line 86"/>
              <p:cNvSpPr>
                <a:spLocks noChangeShapeType="1"/>
              </p:cNvSpPr>
              <p:nvPr/>
            </p:nvSpPr>
            <p:spPr bwMode="auto">
              <a:xfrm>
                <a:off x="2716" y="2554"/>
                <a:ext cx="0" cy="2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sp>
          <p:nvSpPr>
            <p:cNvPr id="59479" name="Line 87"/>
            <p:cNvSpPr>
              <a:spLocks noChangeShapeType="1"/>
            </p:cNvSpPr>
            <p:nvPr/>
          </p:nvSpPr>
          <p:spPr bwMode="auto">
            <a:xfrm flipV="1">
              <a:off x="624" y="864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480" name="Text Box 88"/>
            <p:cNvSpPr txBox="1">
              <a:spLocks noChangeArrowheads="1"/>
            </p:cNvSpPr>
            <p:nvPr/>
          </p:nvSpPr>
          <p:spPr bwMode="auto">
            <a:xfrm>
              <a:off x="1102" y="1296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20</a:t>
              </a:r>
            </a:p>
          </p:txBody>
        </p:sp>
        <p:sp>
          <p:nvSpPr>
            <p:cNvPr id="59481" name="Text Box 89"/>
            <p:cNvSpPr txBox="1">
              <a:spLocks noChangeArrowheads="1"/>
            </p:cNvSpPr>
            <p:nvPr/>
          </p:nvSpPr>
          <p:spPr bwMode="auto">
            <a:xfrm>
              <a:off x="1382" y="1100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10</a:t>
              </a:r>
            </a:p>
          </p:txBody>
        </p:sp>
        <p:sp>
          <p:nvSpPr>
            <p:cNvPr id="59482" name="Text Box 90"/>
            <p:cNvSpPr txBox="1">
              <a:spLocks noChangeArrowheads="1"/>
            </p:cNvSpPr>
            <p:nvPr/>
          </p:nvSpPr>
          <p:spPr bwMode="auto">
            <a:xfrm>
              <a:off x="2030" y="1868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4</a:t>
              </a:r>
            </a:p>
          </p:txBody>
        </p:sp>
        <p:sp>
          <p:nvSpPr>
            <p:cNvPr id="59483" name="Text Box 91"/>
            <p:cNvSpPr txBox="1">
              <a:spLocks noChangeArrowheads="1"/>
            </p:cNvSpPr>
            <p:nvPr/>
          </p:nvSpPr>
          <p:spPr bwMode="auto">
            <a:xfrm>
              <a:off x="2726" y="1532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10</a:t>
              </a:r>
            </a:p>
          </p:txBody>
        </p:sp>
        <p:sp>
          <p:nvSpPr>
            <p:cNvPr id="59484" name="Text Box 92"/>
            <p:cNvSpPr txBox="1">
              <a:spLocks noChangeArrowheads="1"/>
            </p:cNvSpPr>
            <p:nvPr/>
          </p:nvSpPr>
          <p:spPr bwMode="auto">
            <a:xfrm>
              <a:off x="1766" y="860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40</a:t>
              </a:r>
            </a:p>
          </p:txBody>
        </p:sp>
        <p:sp>
          <p:nvSpPr>
            <p:cNvPr id="59485" name="Text Box 93"/>
            <p:cNvSpPr txBox="1">
              <a:spLocks noChangeArrowheads="1"/>
            </p:cNvSpPr>
            <p:nvPr/>
          </p:nvSpPr>
          <p:spPr bwMode="auto">
            <a:xfrm>
              <a:off x="2438" y="2252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5</a:t>
              </a:r>
            </a:p>
          </p:txBody>
        </p:sp>
        <p:sp>
          <p:nvSpPr>
            <p:cNvPr id="59486" name="Text Box 94"/>
            <p:cNvSpPr txBox="1">
              <a:spLocks noChangeArrowheads="1"/>
            </p:cNvSpPr>
            <p:nvPr/>
          </p:nvSpPr>
          <p:spPr bwMode="auto">
            <a:xfrm>
              <a:off x="3782" y="1052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6</a:t>
              </a:r>
            </a:p>
          </p:txBody>
        </p:sp>
        <p:sp>
          <p:nvSpPr>
            <p:cNvPr id="59487" name="Text Box 95"/>
            <p:cNvSpPr txBox="1">
              <a:spLocks noChangeArrowheads="1"/>
            </p:cNvSpPr>
            <p:nvPr/>
          </p:nvSpPr>
          <p:spPr bwMode="auto">
            <a:xfrm>
              <a:off x="4080" y="1536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15</a:t>
              </a:r>
            </a:p>
          </p:txBody>
        </p:sp>
        <p:sp>
          <p:nvSpPr>
            <p:cNvPr id="59488" name="Text Box 96"/>
            <p:cNvSpPr txBox="1">
              <a:spLocks noChangeArrowheads="1"/>
            </p:cNvSpPr>
            <p:nvPr/>
          </p:nvSpPr>
          <p:spPr bwMode="auto">
            <a:xfrm>
              <a:off x="3686" y="2204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10</a:t>
              </a:r>
            </a:p>
          </p:txBody>
        </p:sp>
        <p:sp>
          <p:nvSpPr>
            <p:cNvPr id="59489" name="Text Box 97"/>
            <p:cNvSpPr txBox="1">
              <a:spLocks noChangeArrowheads="1"/>
            </p:cNvSpPr>
            <p:nvPr/>
          </p:nvSpPr>
          <p:spPr bwMode="auto">
            <a:xfrm>
              <a:off x="678" y="967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5</a:t>
              </a:r>
            </a:p>
          </p:txBody>
        </p:sp>
        <p:grpSp>
          <p:nvGrpSpPr>
            <p:cNvPr id="59490" name="Group 98"/>
            <p:cNvGrpSpPr>
              <a:grpSpLocks/>
            </p:cNvGrpSpPr>
            <p:nvPr/>
          </p:nvGrpSpPr>
          <p:grpSpPr bwMode="auto">
            <a:xfrm>
              <a:off x="4876" y="931"/>
              <a:ext cx="288" cy="332"/>
              <a:chOff x="2688" y="2524"/>
              <a:chExt cx="240" cy="308"/>
            </a:xfrm>
          </p:grpSpPr>
          <p:sp>
            <p:nvSpPr>
              <p:cNvPr id="59491" name="Rectangle 99"/>
              <p:cNvSpPr>
                <a:spLocks noChangeArrowheads="1"/>
              </p:cNvSpPr>
              <p:nvPr/>
            </p:nvSpPr>
            <p:spPr bwMode="auto">
              <a:xfrm>
                <a:off x="2688" y="2736"/>
                <a:ext cx="240" cy="96"/>
              </a:xfrm>
              <a:prstGeom prst="rect">
                <a:avLst/>
              </a:prstGeom>
              <a:solidFill>
                <a:srgbClr val="DEDEDE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DEDEDE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s-IS"/>
              </a:p>
            </p:txBody>
          </p:sp>
          <p:sp>
            <p:nvSpPr>
              <p:cNvPr id="59492" name="Rectangle 100"/>
              <p:cNvSpPr>
                <a:spLocks noChangeArrowheads="1"/>
              </p:cNvSpPr>
              <p:nvPr/>
            </p:nvSpPr>
            <p:spPr bwMode="auto">
              <a:xfrm>
                <a:off x="2688" y="2524"/>
                <a:ext cx="240" cy="192"/>
              </a:xfrm>
              <a:prstGeom prst="rect">
                <a:avLst/>
              </a:prstGeom>
              <a:solidFill>
                <a:srgbClr val="DEDEDE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125400" prstMaterial="legacyMatte">
                <a:bevelT w="13500" h="13500" prst="angle"/>
                <a:bevelB w="13500" h="13500" prst="angle"/>
                <a:extrusionClr>
                  <a:srgbClr val="DEDEDE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is-IS"/>
              </a:p>
            </p:txBody>
          </p:sp>
          <p:sp>
            <p:nvSpPr>
              <p:cNvPr id="59493" name="Rectangle 101"/>
              <p:cNvSpPr>
                <a:spLocks noChangeArrowheads="1"/>
              </p:cNvSpPr>
              <p:nvPr/>
            </p:nvSpPr>
            <p:spPr bwMode="auto">
              <a:xfrm>
                <a:off x="2706" y="2540"/>
                <a:ext cx="192" cy="1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94" name="Line 102"/>
              <p:cNvSpPr>
                <a:spLocks noChangeShapeType="1"/>
              </p:cNvSpPr>
              <p:nvPr/>
            </p:nvSpPr>
            <p:spPr bwMode="auto">
              <a:xfrm>
                <a:off x="2718" y="2554"/>
                <a:ext cx="3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95" name="Line 103"/>
              <p:cNvSpPr>
                <a:spLocks noChangeShapeType="1"/>
              </p:cNvSpPr>
              <p:nvPr/>
            </p:nvSpPr>
            <p:spPr bwMode="auto">
              <a:xfrm>
                <a:off x="2716" y="2554"/>
                <a:ext cx="0" cy="2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sp>
          <p:nvSpPr>
            <p:cNvPr id="59496" name="Text Box 104"/>
            <p:cNvSpPr txBox="1">
              <a:spLocks noChangeArrowheads="1"/>
            </p:cNvSpPr>
            <p:nvPr/>
          </p:nvSpPr>
          <p:spPr bwMode="auto">
            <a:xfrm>
              <a:off x="4908" y="133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59497" name="Group 105"/>
            <p:cNvGrpSpPr>
              <a:grpSpLocks/>
            </p:cNvGrpSpPr>
            <p:nvPr/>
          </p:nvGrpSpPr>
          <p:grpSpPr bwMode="auto">
            <a:xfrm>
              <a:off x="2442" y="592"/>
              <a:ext cx="365" cy="242"/>
              <a:chOff x="3443" y="1982"/>
              <a:chExt cx="770" cy="504"/>
            </a:xfrm>
          </p:grpSpPr>
          <p:sp>
            <p:nvSpPr>
              <p:cNvPr id="59498" name="Oval 106"/>
              <p:cNvSpPr>
                <a:spLocks noChangeArrowheads="1"/>
              </p:cNvSpPr>
              <p:nvPr/>
            </p:nvSpPr>
            <p:spPr bwMode="auto">
              <a:xfrm>
                <a:off x="3444" y="2128"/>
                <a:ext cx="766" cy="358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9804"/>
                      <a:invGamma/>
                    </a:schemeClr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499" name="Rectangle 107"/>
              <p:cNvSpPr>
                <a:spLocks noChangeArrowheads="1"/>
              </p:cNvSpPr>
              <p:nvPr/>
            </p:nvSpPr>
            <p:spPr bwMode="auto">
              <a:xfrm>
                <a:off x="3445" y="2172"/>
                <a:ext cx="767" cy="138"/>
              </a:xfrm>
              <a:prstGeom prst="rect">
                <a:avLst/>
              </a:prstGeom>
              <a:gradFill rotWithShape="0">
                <a:gsLst>
                  <a:gs pos="0">
                    <a:schemeClr val="bg2">
                      <a:gamma/>
                      <a:shade val="65882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65882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500" name="Oval 108"/>
              <p:cNvSpPr>
                <a:spLocks noChangeArrowheads="1"/>
              </p:cNvSpPr>
              <p:nvPr/>
            </p:nvSpPr>
            <p:spPr bwMode="auto">
              <a:xfrm>
                <a:off x="3444" y="1982"/>
                <a:ext cx="766" cy="359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501" name="Freeform 109"/>
              <p:cNvSpPr>
                <a:spLocks/>
              </p:cNvSpPr>
              <p:nvPr/>
            </p:nvSpPr>
            <p:spPr bwMode="auto">
              <a:xfrm>
                <a:off x="3471" y="2062"/>
                <a:ext cx="307" cy="176"/>
              </a:xfrm>
              <a:custGeom>
                <a:avLst/>
                <a:gdLst>
                  <a:gd name="T0" fmla="*/ 8 w 328"/>
                  <a:gd name="T1" fmla="*/ 48 h 176"/>
                  <a:gd name="T2" fmla="*/ 208 w 328"/>
                  <a:gd name="T3" fmla="*/ 48 h 176"/>
                  <a:gd name="T4" fmla="*/ 216 w 328"/>
                  <a:gd name="T5" fmla="*/ 0 h 176"/>
                  <a:gd name="T6" fmla="*/ 327 w 328"/>
                  <a:gd name="T7" fmla="*/ 88 h 176"/>
                  <a:gd name="T8" fmla="*/ 192 w 328"/>
                  <a:gd name="T9" fmla="*/ 175 h 176"/>
                  <a:gd name="T10" fmla="*/ 192 w 328"/>
                  <a:gd name="T11" fmla="*/ 135 h 176"/>
                  <a:gd name="T12" fmla="*/ 0 w 328"/>
                  <a:gd name="T13" fmla="*/ 135 h 176"/>
                  <a:gd name="T14" fmla="*/ 0 w 328"/>
                  <a:gd name="T15" fmla="*/ 88 h 176"/>
                  <a:gd name="T16" fmla="*/ 8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8" y="48"/>
                    </a:moveTo>
                    <a:lnTo>
                      <a:pt x="208" y="48"/>
                    </a:lnTo>
                    <a:lnTo>
                      <a:pt x="216" y="0"/>
                    </a:lnTo>
                    <a:lnTo>
                      <a:pt x="327" y="88"/>
                    </a:lnTo>
                    <a:lnTo>
                      <a:pt x="192" y="175"/>
                    </a:lnTo>
                    <a:lnTo>
                      <a:pt x="192" y="135"/>
                    </a:lnTo>
                    <a:lnTo>
                      <a:pt x="0" y="135"/>
                    </a:lnTo>
                    <a:lnTo>
                      <a:pt x="0" y="88"/>
                    </a:lnTo>
                    <a:lnTo>
                      <a:pt x="8" y="48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502" name="Freeform 110"/>
              <p:cNvSpPr>
                <a:spLocks/>
              </p:cNvSpPr>
              <p:nvPr/>
            </p:nvSpPr>
            <p:spPr bwMode="auto">
              <a:xfrm>
                <a:off x="3867" y="2068"/>
                <a:ext cx="328" cy="176"/>
              </a:xfrm>
              <a:custGeom>
                <a:avLst/>
                <a:gdLst>
                  <a:gd name="T0" fmla="*/ 312 w 328"/>
                  <a:gd name="T1" fmla="*/ 48 h 176"/>
                  <a:gd name="T2" fmla="*/ 120 w 328"/>
                  <a:gd name="T3" fmla="*/ 48 h 176"/>
                  <a:gd name="T4" fmla="*/ 112 w 328"/>
                  <a:gd name="T5" fmla="*/ 0 h 176"/>
                  <a:gd name="T6" fmla="*/ 0 w 328"/>
                  <a:gd name="T7" fmla="*/ 88 h 176"/>
                  <a:gd name="T8" fmla="*/ 136 w 328"/>
                  <a:gd name="T9" fmla="*/ 175 h 176"/>
                  <a:gd name="T10" fmla="*/ 128 w 328"/>
                  <a:gd name="T11" fmla="*/ 127 h 176"/>
                  <a:gd name="T12" fmla="*/ 327 w 328"/>
                  <a:gd name="T13" fmla="*/ 127 h 176"/>
                  <a:gd name="T14" fmla="*/ 312 w 328"/>
                  <a:gd name="T15" fmla="*/ 40 h 176"/>
                  <a:gd name="T16" fmla="*/ 312 w 328"/>
                  <a:gd name="T17" fmla="*/ 4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8" h="176">
                    <a:moveTo>
                      <a:pt x="312" y="48"/>
                    </a:moveTo>
                    <a:lnTo>
                      <a:pt x="120" y="48"/>
                    </a:lnTo>
                    <a:lnTo>
                      <a:pt x="112" y="0"/>
                    </a:lnTo>
                    <a:lnTo>
                      <a:pt x="0" y="88"/>
                    </a:lnTo>
                    <a:lnTo>
                      <a:pt x="136" y="175"/>
                    </a:lnTo>
                    <a:lnTo>
                      <a:pt x="128" y="127"/>
                    </a:lnTo>
                    <a:lnTo>
                      <a:pt x="327" y="127"/>
                    </a:lnTo>
                    <a:lnTo>
                      <a:pt x="312" y="40"/>
                    </a:lnTo>
                    <a:lnTo>
                      <a:pt x="312" y="4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503" name="Freeform 111"/>
              <p:cNvSpPr>
                <a:spLocks/>
              </p:cNvSpPr>
              <p:nvPr/>
            </p:nvSpPr>
            <p:spPr bwMode="auto">
              <a:xfrm>
                <a:off x="3715" y="2182"/>
                <a:ext cx="233" cy="145"/>
              </a:xfrm>
              <a:custGeom>
                <a:avLst/>
                <a:gdLst>
                  <a:gd name="T0" fmla="*/ 80 w 233"/>
                  <a:gd name="T1" fmla="*/ 0 h 145"/>
                  <a:gd name="T2" fmla="*/ 80 w 233"/>
                  <a:gd name="T3" fmla="*/ 72 h 145"/>
                  <a:gd name="T4" fmla="*/ 0 w 233"/>
                  <a:gd name="T5" fmla="*/ 72 h 145"/>
                  <a:gd name="T6" fmla="*/ 112 w 233"/>
                  <a:gd name="T7" fmla="*/ 144 h 145"/>
                  <a:gd name="T8" fmla="*/ 232 w 233"/>
                  <a:gd name="T9" fmla="*/ 72 h 145"/>
                  <a:gd name="T10" fmla="*/ 152 w 233"/>
                  <a:gd name="T11" fmla="*/ 72 h 145"/>
                  <a:gd name="T12" fmla="*/ 152 w 233"/>
                  <a:gd name="T13" fmla="*/ 0 h 145"/>
                  <a:gd name="T14" fmla="*/ 120 w 233"/>
                  <a:gd name="T15" fmla="*/ 0 h 145"/>
                  <a:gd name="T16" fmla="*/ 80 w 233"/>
                  <a:gd name="T1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45">
                    <a:moveTo>
                      <a:pt x="80" y="0"/>
                    </a:moveTo>
                    <a:lnTo>
                      <a:pt x="80" y="72"/>
                    </a:lnTo>
                    <a:lnTo>
                      <a:pt x="0" y="72"/>
                    </a:lnTo>
                    <a:lnTo>
                      <a:pt x="112" y="144"/>
                    </a:lnTo>
                    <a:lnTo>
                      <a:pt x="232" y="72"/>
                    </a:lnTo>
                    <a:lnTo>
                      <a:pt x="152" y="72"/>
                    </a:lnTo>
                    <a:lnTo>
                      <a:pt x="152" y="0"/>
                    </a:lnTo>
                    <a:lnTo>
                      <a:pt x="120" y="0"/>
                    </a:lnTo>
                    <a:lnTo>
                      <a:pt x="8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504" name="Freeform 112"/>
              <p:cNvSpPr>
                <a:spLocks/>
              </p:cNvSpPr>
              <p:nvPr/>
            </p:nvSpPr>
            <p:spPr bwMode="auto">
              <a:xfrm>
                <a:off x="3715" y="1987"/>
                <a:ext cx="233" cy="153"/>
              </a:xfrm>
              <a:custGeom>
                <a:avLst/>
                <a:gdLst>
                  <a:gd name="T0" fmla="*/ 152 w 233"/>
                  <a:gd name="T1" fmla="*/ 152 h 153"/>
                  <a:gd name="T2" fmla="*/ 152 w 233"/>
                  <a:gd name="T3" fmla="*/ 72 h 153"/>
                  <a:gd name="T4" fmla="*/ 232 w 233"/>
                  <a:gd name="T5" fmla="*/ 72 h 153"/>
                  <a:gd name="T6" fmla="*/ 112 w 233"/>
                  <a:gd name="T7" fmla="*/ 0 h 153"/>
                  <a:gd name="T8" fmla="*/ 0 w 233"/>
                  <a:gd name="T9" fmla="*/ 72 h 153"/>
                  <a:gd name="T10" fmla="*/ 72 w 233"/>
                  <a:gd name="T11" fmla="*/ 72 h 153"/>
                  <a:gd name="T12" fmla="*/ 72 w 233"/>
                  <a:gd name="T13" fmla="*/ 152 h 153"/>
                  <a:gd name="T14" fmla="*/ 112 w 233"/>
                  <a:gd name="T15" fmla="*/ 152 h 153"/>
                  <a:gd name="T16" fmla="*/ 152 w 233"/>
                  <a:gd name="T17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153">
                    <a:moveTo>
                      <a:pt x="152" y="152"/>
                    </a:moveTo>
                    <a:lnTo>
                      <a:pt x="152" y="72"/>
                    </a:lnTo>
                    <a:lnTo>
                      <a:pt x="232" y="72"/>
                    </a:lnTo>
                    <a:lnTo>
                      <a:pt x="112" y="0"/>
                    </a:lnTo>
                    <a:lnTo>
                      <a:pt x="0" y="72"/>
                    </a:lnTo>
                    <a:lnTo>
                      <a:pt x="72" y="72"/>
                    </a:lnTo>
                    <a:lnTo>
                      <a:pt x="72" y="152"/>
                    </a:lnTo>
                    <a:lnTo>
                      <a:pt x="112" y="152"/>
                    </a:lnTo>
                    <a:lnTo>
                      <a:pt x="152" y="15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s-IS"/>
              </a:p>
            </p:txBody>
          </p:sp>
          <p:sp>
            <p:nvSpPr>
              <p:cNvPr id="59505" name="Line 113"/>
              <p:cNvSpPr>
                <a:spLocks noChangeShapeType="1"/>
              </p:cNvSpPr>
              <p:nvPr/>
            </p:nvSpPr>
            <p:spPr bwMode="auto">
              <a:xfrm>
                <a:off x="3443" y="2157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  <p:sp>
            <p:nvSpPr>
              <p:cNvPr id="59506" name="Line 114"/>
              <p:cNvSpPr>
                <a:spLocks noChangeShapeType="1"/>
              </p:cNvSpPr>
              <p:nvPr/>
            </p:nvSpPr>
            <p:spPr bwMode="auto">
              <a:xfrm>
                <a:off x="4213" y="2162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s-IS"/>
              </a:p>
            </p:txBody>
          </p:sp>
        </p:grpSp>
        <p:sp>
          <p:nvSpPr>
            <p:cNvPr id="59507" name="Line 115"/>
            <p:cNvSpPr>
              <a:spLocks noChangeShapeType="1"/>
            </p:cNvSpPr>
            <p:nvPr/>
          </p:nvSpPr>
          <p:spPr bwMode="auto">
            <a:xfrm>
              <a:off x="4596" y="1101"/>
              <a:ext cx="261" cy="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08" name="Text Box 116"/>
            <p:cNvSpPr txBox="1">
              <a:spLocks noChangeArrowheads="1"/>
            </p:cNvSpPr>
            <p:nvPr/>
          </p:nvSpPr>
          <p:spPr bwMode="auto">
            <a:xfrm>
              <a:off x="4644" y="1005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5</a:t>
              </a:r>
            </a:p>
          </p:txBody>
        </p:sp>
        <p:sp>
          <p:nvSpPr>
            <p:cNvPr id="59509" name="Line 117"/>
            <p:cNvSpPr>
              <a:spLocks noChangeShapeType="1"/>
            </p:cNvSpPr>
            <p:nvPr/>
          </p:nvSpPr>
          <p:spPr bwMode="auto">
            <a:xfrm flipH="1" flipV="1">
              <a:off x="1064" y="718"/>
              <a:ext cx="1396" cy="26"/>
            </a:xfrm>
            <a:prstGeom prst="line">
              <a:avLst/>
            </a:prstGeom>
            <a:noFill/>
            <a:ln w="38100">
              <a:solidFill>
                <a:srgbClr val="92929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10" name="Line 118"/>
            <p:cNvSpPr>
              <a:spLocks noChangeShapeType="1"/>
            </p:cNvSpPr>
            <p:nvPr/>
          </p:nvSpPr>
          <p:spPr bwMode="auto">
            <a:xfrm flipH="1" flipV="1">
              <a:off x="2775" y="785"/>
              <a:ext cx="479" cy="498"/>
            </a:xfrm>
            <a:prstGeom prst="line">
              <a:avLst/>
            </a:prstGeom>
            <a:noFill/>
            <a:ln w="28575">
              <a:solidFill>
                <a:srgbClr val="E1E1E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11" name="Text Box 119"/>
            <p:cNvSpPr txBox="1">
              <a:spLocks noChangeArrowheads="1"/>
            </p:cNvSpPr>
            <p:nvPr/>
          </p:nvSpPr>
          <p:spPr bwMode="auto">
            <a:xfrm>
              <a:off x="1906" y="599"/>
              <a:ext cx="155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5</a:t>
              </a:r>
            </a:p>
          </p:txBody>
        </p:sp>
        <p:sp>
          <p:nvSpPr>
            <p:cNvPr id="59512" name="Text Box 120"/>
            <p:cNvSpPr txBox="1">
              <a:spLocks noChangeArrowheads="1"/>
            </p:cNvSpPr>
            <p:nvPr/>
          </p:nvSpPr>
          <p:spPr bwMode="auto">
            <a:xfrm>
              <a:off x="2982" y="920"/>
              <a:ext cx="194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>
                  <a:latin typeface="Tahoma" pitchFamily="34" charset="0"/>
                </a:rPr>
                <a:t>45</a:t>
              </a:r>
            </a:p>
          </p:txBody>
        </p:sp>
        <p:sp>
          <p:nvSpPr>
            <p:cNvPr id="59513" name="Line 121"/>
            <p:cNvSpPr>
              <a:spLocks noChangeShapeType="1"/>
            </p:cNvSpPr>
            <p:nvPr/>
          </p:nvSpPr>
          <p:spPr bwMode="auto">
            <a:xfrm flipV="1">
              <a:off x="2928" y="1219"/>
              <a:ext cx="1360" cy="1173"/>
            </a:xfrm>
            <a:prstGeom prst="line">
              <a:avLst/>
            </a:prstGeom>
            <a:noFill/>
            <a:ln w="57150">
              <a:solidFill>
                <a:srgbClr val="92929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14" name="Text Box 122"/>
            <p:cNvSpPr txBox="1">
              <a:spLocks noChangeArrowheads="1"/>
            </p:cNvSpPr>
            <p:nvPr/>
          </p:nvSpPr>
          <p:spPr bwMode="auto">
            <a:xfrm>
              <a:off x="727" y="441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R1</a:t>
              </a:r>
            </a:p>
          </p:txBody>
        </p:sp>
        <p:sp>
          <p:nvSpPr>
            <p:cNvPr id="59515" name="Text Box 123"/>
            <p:cNvSpPr txBox="1">
              <a:spLocks noChangeArrowheads="1"/>
            </p:cNvSpPr>
            <p:nvPr/>
          </p:nvSpPr>
          <p:spPr bwMode="auto">
            <a:xfrm>
              <a:off x="2524" y="460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R4</a:t>
              </a:r>
            </a:p>
          </p:txBody>
        </p:sp>
        <p:sp>
          <p:nvSpPr>
            <p:cNvPr id="59516" name="Text Box 124"/>
            <p:cNvSpPr txBox="1">
              <a:spLocks noChangeArrowheads="1"/>
            </p:cNvSpPr>
            <p:nvPr/>
          </p:nvSpPr>
          <p:spPr bwMode="auto">
            <a:xfrm>
              <a:off x="1874" y="1333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R2</a:t>
              </a:r>
            </a:p>
          </p:txBody>
        </p:sp>
        <p:sp>
          <p:nvSpPr>
            <p:cNvPr id="59517" name="Text Box 125"/>
            <p:cNvSpPr txBox="1">
              <a:spLocks noChangeArrowheads="1"/>
            </p:cNvSpPr>
            <p:nvPr/>
          </p:nvSpPr>
          <p:spPr bwMode="auto">
            <a:xfrm>
              <a:off x="2071" y="2026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R3</a:t>
              </a:r>
            </a:p>
          </p:txBody>
        </p:sp>
        <p:sp>
          <p:nvSpPr>
            <p:cNvPr id="59518" name="Text Box 126"/>
            <p:cNvSpPr txBox="1">
              <a:spLocks noChangeArrowheads="1"/>
            </p:cNvSpPr>
            <p:nvPr/>
          </p:nvSpPr>
          <p:spPr bwMode="auto">
            <a:xfrm>
              <a:off x="3334" y="1086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R6</a:t>
              </a:r>
            </a:p>
          </p:txBody>
        </p:sp>
        <p:sp>
          <p:nvSpPr>
            <p:cNvPr id="59519" name="Text Box 127"/>
            <p:cNvSpPr txBox="1">
              <a:spLocks noChangeArrowheads="1"/>
            </p:cNvSpPr>
            <p:nvPr/>
          </p:nvSpPr>
          <p:spPr bwMode="auto">
            <a:xfrm>
              <a:off x="4300" y="725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R7</a:t>
              </a:r>
            </a:p>
          </p:txBody>
        </p:sp>
        <p:sp>
          <p:nvSpPr>
            <p:cNvPr id="59520" name="Text Box 128"/>
            <p:cNvSpPr txBox="1">
              <a:spLocks noChangeArrowheads="1"/>
            </p:cNvSpPr>
            <p:nvPr/>
          </p:nvSpPr>
          <p:spPr bwMode="auto">
            <a:xfrm>
              <a:off x="2700" y="2164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R5</a:t>
              </a:r>
            </a:p>
          </p:txBody>
        </p:sp>
        <p:sp>
          <p:nvSpPr>
            <p:cNvPr id="59521" name="Text Box 129"/>
            <p:cNvSpPr txBox="1">
              <a:spLocks noChangeArrowheads="1"/>
            </p:cNvSpPr>
            <p:nvPr/>
          </p:nvSpPr>
          <p:spPr bwMode="auto">
            <a:xfrm>
              <a:off x="4338" y="1586"/>
              <a:ext cx="2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Times New Roman" pitchFamily="18" charset="0"/>
                </a:rPr>
                <a:t>R8</a:t>
              </a:r>
            </a:p>
          </p:txBody>
        </p:sp>
        <p:sp>
          <p:nvSpPr>
            <p:cNvPr id="59522" name="AutoShape 130"/>
            <p:cNvSpPr>
              <a:spLocks noChangeArrowheads="1"/>
            </p:cNvSpPr>
            <p:nvPr/>
          </p:nvSpPr>
          <p:spPr bwMode="auto">
            <a:xfrm>
              <a:off x="3346" y="1839"/>
              <a:ext cx="298" cy="189"/>
            </a:xfrm>
            <a:prstGeom prst="irregularSeal2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23" name="Line 131"/>
            <p:cNvSpPr>
              <a:spLocks noChangeShapeType="1"/>
            </p:cNvSpPr>
            <p:nvPr/>
          </p:nvSpPr>
          <p:spPr bwMode="auto">
            <a:xfrm>
              <a:off x="2256" y="1584"/>
              <a:ext cx="1959" cy="2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24" name="Line 132"/>
            <p:cNvSpPr>
              <a:spLocks noChangeShapeType="1"/>
            </p:cNvSpPr>
            <p:nvPr/>
          </p:nvSpPr>
          <p:spPr bwMode="auto">
            <a:xfrm>
              <a:off x="1990" y="1810"/>
              <a:ext cx="30" cy="338"/>
            </a:xfrm>
            <a:prstGeom prst="line">
              <a:avLst/>
            </a:prstGeom>
            <a:noFill/>
            <a:ln w="57150">
              <a:solidFill>
                <a:srgbClr val="A9A9A9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  <p:sp>
          <p:nvSpPr>
            <p:cNvPr id="59525" name="Line 133"/>
            <p:cNvSpPr>
              <a:spLocks noChangeShapeType="1"/>
            </p:cNvSpPr>
            <p:nvPr/>
          </p:nvSpPr>
          <p:spPr bwMode="auto">
            <a:xfrm>
              <a:off x="3589" y="1407"/>
              <a:ext cx="709" cy="3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s-IS"/>
            </a:p>
          </p:txBody>
        </p:sp>
      </p:grpSp>
      <p:sp>
        <p:nvSpPr>
          <p:cNvPr id="59526" name="Rectangle 1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Dynamic Path Adjustment</a:t>
            </a:r>
          </a:p>
        </p:txBody>
      </p:sp>
      <p:sp>
        <p:nvSpPr>
          <p:cNvPr id="59528" name="Text Box 136"/>
          <p:cNvSpPr txBox="1">
            <a:spLocks noChangeArrowheads="1"/>
          </p:cNvSpPr>
          <p:nvPr/>
        </p:nvSpPr>
        <p:spPr bwMode="auto">
          <a:xfrm>
            <a:off x="1841946" y="5916042"/>
            <a:ext cx="7194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If R5 – R7 breaks, minimum cost path from A to B is</a:t>
            </a:r>
          </a:p>
          <a:p>
            <a:r>
              <a:rPr lang="en-US"/>
              <a:t>Now 46 units</a:t>
            </a:r>
          </a:p>
        </p:txBody>
      </p:sp>
    </p:spTree>
    <p:extLst>
      <p:ext uri="{BB962C8B-B14F-4D97-AF65-F5344CB8AC3E}">
        <p14:creationId xmlns:p14="http://schemas.microsoft.com/office/powerpoint/2010/main" val="20256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Routing Protocols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Distance Vector Routing Protocols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 RIP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node sends its routing table (</a:t>
            </a:r>
            <a:r>
              <a:rPr lang="en-US" dirty="0" err="1"/>
              <a:t>dest</a:t>
            </a:r>
            <a:r>
              <a:rPr lang="en-US" dirty="0"/>
              <a:t>, distance) to all neighbors every 30 seconds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Lower distances are updated with the neighbor as next hop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cannot scale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cannot resolve routing loops </a:t>
            </a:r>
            <a:r>
              <a:rPr lang="en-US" dirty="0" smtClean="0"/>
              <a:t>quickly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Routing Protocols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Link State Routing </a:t>
            </a:r>
            <a:r>
              <a:rPr lang="en-US" dirty="0" smtClean="0"/>
              <a:t>Protocols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link, the connected nodes and the metric is flooded to all routers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link up/down status change is incrementally flooded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router re-computes the routing table in parallel using the common link state database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/>
              <a:t>OSPF is the main protocol in use today</a:t>
            </a:r>
          </a:p>
        </p:txBody>
      </p:sp>
    </p:spTree>
    <p:extLst>
      <p:ext uri="{BB962C8B-B14F-4D97-AF65-F5344CB8AC3E}">
        <p14:creationId xmlns:p14="http://schemas.microsoft.com/office/powerpoint/2010/main" val="208759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Take away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708392" cy="5123656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Users </a:t>
            </a:r>
            <a:r>
              <a:rPr lang="is-IS" dirty="0" smtClean="0"/>
              <a:t>at home have no say as to which of multiple routes their packets take</a:t>
            </a:r>
          </a:p>
          <a:p>
            <a:pPr lvl="1"/>
            <a:r>
              <a:rPr lang="is-IS" dirty="0" smtClean="0"/>
              <a:t>Chosen entirely by routers</a:t>
            </a:r>
          </a:p>
          <a:p>
            <a:r>
              <a:rPr lang="is-IS" dirty="0" smtClean="0"/>
              <a:t>But every router is making </a:t>
            </a:r>
            <a:r>
              <a:rPr lang="is-IS" i="1" dirty="0" smtClean="0"/>
              <a:t>shortest-path decisions </a:t>
            </a:r>
            <a:r>
              <a:rPr lang="is-IS" dirty="0" smtClean="0"/>
              <a:t>on behalf of all the packets it forwards</a:t>
            </a:r>
          </a:p>
          <a:p>
            <a:pPr lvl="1"/>
            <a:r>
              <a:rPr lang="is-IS" dirty="0" smtClean="0"/>
              <a:t>Routers </a:t>
            </a:r>
            <a:r>
              <a:rPr lang="is-IS" dirty="0" smtClean="0"/>
              <a:t>are </a:t>
            </a:r>
            <a:r>
              <a:rPr lang="is-IS" dirty="0" smtClean="0"/>
              <a:t>thus not </a:t>
            </a:r>
            <a:r>
              <a:rPr lang="is-IS" dirty="0" smtClean="0"/>
              <a:t>just reasoning locally</a:t>
            </a:r>
          </a:p>
          <a:p>
            <a:r>
              <a:rPr lang="is-IS" dirty="0" smtClean="0"/>
              <a:t>So in practice, our game theory model works when we deal with ISP routers instead of home users</a:t>
            </a:r>
          </a:p>
          <a:p>
            <a:pPr lvl="1"/>
            <a:r>
              <a:rPr lang="is-IS" dirty="0" smtClean="0"/>
              <a:t>Only a minor perceptual change!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8929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Summary of what we learned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708392" cy="5123656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Routing games</a:t>
            </a:r>
          </a:p>
          <a:p>
            <a:pPr lvl="1"/>
            <a:r>
              <a:rPr lang="is-IS" dirty="0" smtClean="0"/>
              <a:t>Regular/network traffic with game theory</a:t>
            </a:r>
          </a:p>
          <a:p>
            <a:r>
              <a:rPr lang="is-IS" dirty="0" smtClean="0"/>
              <a:t>A new road can </a:t>
            </a:r>
            <a:r>
              <a:rPr lang="is-IS" i="1" dirty="0" smtClean="0"/>
              <a:t>hurt </a:t>
            </a:r>
            <a:r>
              <a:rPr lang="is-IS" dirty="0" smtClean="0"/>
              <a:t>performance at equilibrium</a:t>
            </a:r>
          </a:p>
          <a:p>
            <a:pPr lvl="1"/>
            <a:r>
              <a:rPr lang="is-IS" dirty="0" smtClean="0"/>
              <a:t>Known as Braess‘s paradox</a:t>
            </a:r>
          </a:p>
          <a:p>
            <a:r>
              <a:rPr lang="is-IS" dirty="0" smtClean="0"/>
              <a:t>Best response dynamics finds equilibrium</a:t>
            </a:r>
          </a:p>
          <a:p>
            <a:pPr lvl="1"/>
            <a:r>
              <a:rPr lang="is-IS" i="1" u="sng" dirty="0" smtClean="0"/>
              <a:t>Thm:</a:t>
            </a:r>
            <a:r>
              <a:rPr lang="is-IS" dirty="0" smtClean="0"/>
              <a:t> Traffic at equilibrium is at worst </a:t>
            </a:r>
            <a:r>
              <a:rPr lang="is-IS" i="1" dirty="0" smtClean="0"/>
              <a:t>twice </a:t>
            </a:r>
            <a:r>
              <a:rPr lang="is-IS" dirty="0" smtClean="0"/>
              <a:t>as bad as optimal traffic (social optimum)</a:t>
            </a:r>
          </a:p>
          <a:p>
            <a:pPr lvl="2"/>
            <a:r>
              <a:rPr lang="is-IS" dirty="0" smtClean="0"/>
              <a:t>Better bound: factor of 4/3 </a:t>
            </a:r>
            <a:r>
              <a:rPr lang="is-IS" sz="2000" dirty="0" smtClean="0">
                <a:solidFill>
                  <a:schemeClr val="bg1">
                    <a:lumMod val="50000"/>
                  </a:schemeClr>
                </a:solidFill>
              </a:rPr>
              <a:t>[Tardos,Roughgarden]</a:t>
            </a:r>
          </a:p>
          <a:p>
            <a:r>
              <a:rPr lang="is-IS" dirty="0" smtClean="0"/>
              <a:t>Network traffic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8429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Abstraction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Why should traffic be amenable to game theoretic reasoning?</a:t>
            </a:r>
          </a:p>
          <a:p>
            <a:pPr lvl="1"/>
            <a:r>
              <a:rPr lang="is-IS" dirty="0" smtClean="0"/>
              <a:t>Individual don‘t choose routes </a:t>
            </a:r>
            <a:r>
              <a:rPr lang="is-IS" dirty="0" smtClean="0"/>
              <a:t>in </a:t>
            </a:r>
            <a:r>
              <a:rPr lang="is-IS" dirty="0" smtClean="0"/>
              <a:t>isolation</a:t>
            </a:r>
          </a:p>
          <a:p>
            <a:pPr lvl="1"/>
            <a:r>
              <a:rPr lang="is-IS" dirty="0" smtClean="0"/>
              <a:t>They evaluate </a:t>
            </a:r>
            <a:r>
              <a:rPr lang="is-IS" dirty="0" smtClean="0"/>
              <a:t>decisions of </a:t>
            </a:r>
            <a:r>
              <a:rPr lang="is-IS" dirty="0" smtClean="0"/>
              <a:t>each another </a:t>
            </a:r>
            <a:r>
              <a:rPr lang="is-IS" dirty="0" smtClean="0"/>
              <a:t>and reason about </a:t>
            </a:r>
            <a:r>
              <a:rPr lang="is-IS" dirty="0" smtClean="0"/>
              <a:t>traffic congestion</a:t>
            </a:r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What will we learn?</a:t>
            </a:r>
          </a:p>
          <a:p>
            <a:pPr lvl="1"/>
            <a:r>
              <a:rPr lang="is-IS" dirty="0" smtClean="0"/>
              <a:t>Adding capacity to a network can sometimes </a:t>
            </a:r>
            <a:r>
              <a:rPr lang="is-IS" i="1" dirty="0" smtClean="0">
                <a:solidFill>
                  <a:srgbClr val="00B050"/>
                </a:solidFill>
              </a:rPr>
              <a:t>slow down the traffic</a:t>
            </a:r>
            <a:r>
              <a:rPr lang="is-IS" i="1" dirty="0" smtClean="0">
                <a:solidFill>
                  <a:srgbClr val="00B050"/>
                </a:solidFill>
              </a:rPr>
              <a:t>!</a:t>
            </a:r>
          </a:p>
          <a:p>
            <a:pPr lvl="1"/>
            <a:r>
              <a:rPr lang="is-IS" dirty="0" smtClean="0"/>
              <a:t>But it‘s never </a:t>
            </a:r>
            <a:r>
              <a:rPr lang="is-IS" i="1" dirty="0" smtClean="0"/>
              <a:t>too </a:t>
            </a:r>
            <a:r>
              <a:rPr lang="is-IS" dirty="0" smtClean="0"/>
              <a:t>bad</a:t>
            </a:r>
            <a:endParaRPr lang="is-I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9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Routing networks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Traffic wants to flow from some source to some destination</a:t>
            </a:r>
          </a:p>
          <a:p>
            <a:pPr lvl="1"/>
            <a:r>
              <a:rPr lang="is-IS" dirty="0" smtClean="0"/>
              <a:t>Here, the people at </a:t>
            </a:r>
            <a:r>
              <a:rPr lang="is-IS" i="1" dirty="0"/>
              <a:t>s</a:t>
            </a:r>
            <a:r>
              <a:rPr lang="is-IS" dirty="0"/>
              <a:t> want to </a:t>
            </a:r>
            <a:r>
              <a:rPr lang="is-IS" dirty="0" smtClean="0"/>
              <a:t>drive to </a:t>
            </a:r>
            <a:r>
              <a:rPr lang="is-IS" i="1" dirty="0"/>
              <a:t>t</a:t>
            </a:r>
            <a:endParaRPr lang="is-IS" dirty="0" smtClean="0"/>
          </a:p>
          <a:p>
            <a:r>
              <a:rPr lang="is-IS" dirty="0" smtClean="0"/>
              <a:t>Edges have </a:t>
            </a:r>
            <a:r>
              <a:rPr lang="is-IS" i="1" dirty="0" smtClean="0">
                <a:solidFill>
                  <a:srgbClr val="7030A0"/>
                </a:solidFill>
              </a:rPr>
              <a:t>latency</a:t>
            </a:r>
            <a:r>
              <a:rPr lang="is-IS" i="1" dirty="0" smtClean="0"/>
              <a:t> </a:t>
            </a:r>
            <a:r>
              <a:rPr lang="is-IS" dirty="0" smtClean="0"/>
              <a:t>or </a:t>
            </a:r>
            <a:r>
              <a:rPr lang="is-IS" i="1" dirty="0" smtClean="0">
                <a:solidFill>
                  <a:srgbClr val="7030A0"/>
                </a:solidFill>
              </a:rPr>
              <a:t>delay</a:t>
            </a:r>
          </a:p>
          <a:p>
            <a:endParaRPr lang="is-IS" i="1" dirty="0">
              <a:solidFill>
                <a:srgbClr val="7030A0"/>
              </a:solidFill>
            </a:endParaRPr>
          </a:p>
          <a:p>
            <a:endParaRPr lang="is-IS" i="1" dirty="0" smtClean="0">
              <a:solidFill>
                <a:srgbClr val="7030A0"/>
              </a:solidFill>
            </a:endParaRPr>
          </a:p>
          <a:p>
            <a:endParaRPr lang="is-IS" i="1" dirty="0">
              <a:solidFill>
                <a:srgbClr val="7030A0"/>
              </a:solidFill>
            </a:endParaRPr>
          </a:p>
          <a:p>
            <a:endParaRPr lang="is-IS" i="1" dirty="0" smtClean="0">
              <a:solidFill>
                <a:srgbClr val="7030A0"/>
              </a:solidFill>
            </a:endParaRPr>
          </a:p>
          <a:p>
            <a:pPr lvl="1"/>
            <a:r>
              <a:rPr lang="is-IS" dirty="0" smtClean="0"/>
              <a:t>Latency of upper edge </a:t>
            </a:r>
            <a:r>
              <a:rPr lang="is-IS" i="1" dirty="0" smtClean="0"/>
              <a:t>e </a:t>
            </a:r>
            <a:r>
              <a:rPr lang="is-IS" dirty="0" smtClean="0"/>
              <a:t>depends on how many choose it</a:t>
            </a:r>
          </a:p>
          <a:p>
            <a:pPr lvl="1"/>
            <a:r>
              <a:rPr lang="is-IS" dirty="0" smtClean="0"/>
              <a:t>Latency of lower edge </a:t>
            </a:r>
            <a:r>
              <a:rPr lang="is-IS" i="1" dirty="0" smtClean="0"/>
              <a:t>e‘</a:t>
            </a:r>
            <a:r>
              <a:rPr lang="is-IS" dirty="0" smtClean="0"/>
              <a:t> always </a:t>
            </a:r>
            <a:r>
              <a:rPr lang="is-IS" dirty="0" smtClean="0"/>
              <a:t>1 hour</a:t>
            </a:r>
            <a:endParaRPr lang="is-IS" i="1" dirty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60232" y="4017843"/>
            <a:ext cx="360040" cy="28803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 smtClean="0"/>
              <a:t>t</a:t>
            </a:r>
            <a:endParaRPr lang="is-IS" sz="2400" dirty="0"/>
          </a:p>
        </p:txBody>
      </p:sp>
      <p:sp>
        <p:nvSpPr>
          <p:cNvPr id="21" name="Arc 20"/>
          <p:cNvSpPr/>
          <p:nvPr/>
        </p:nvSpPr>
        <p:spPr>
          <a:xfrm>
            <a:off x="3342803" y="3636719"/>
            <a:ext cx="3317429" cy="707008"/>
          </a:xfrm>
          <a:prstGeom prst="arc">
            <a:avLst>
              <a:gd name="adj1" fmla="val 10813973"/>
              <a:gd name="adj2" fmla="val 0"/>
            </a:avLst>
          </a:prstGeom>
          <a:ln w="60325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Arc 21"/>
          <p:cNvSpPr/>
          <p:nvPr/>
        </p:nvSpPr>
        <p:spPr>
          <a:xfrm flipV="1">
            <a:off x="3373746" y="3924751"/>
            <a:ext cx="3317429" cy="652140"/>
          </a:xfrm>
          <a:prstGeom prst="arc">
            <a:avLst>
              <a:gd name="adj1" fmla="val 10813973"/>
              <a:gd name="adj2" fmla="val 0"/>
            </a:avLst>
          </a:prstGeom>
          <a:ln w="60325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Oval 13"/>
          <p:cNvSpPr/>
          <p:nvPr/>
        </p:nvSpPr>
        <p:spPr>
          <a:xfrm>
            <a:off x="3162783" y="3996759"/>
            <a:ext cx="360040" cy="28803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dirty="0"/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139952" y="3068960"/>
                <a:ext cx="24216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is-I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s-IS" sz="32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is-IS" sz="32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is-I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s-IS" sz="3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s-IS" sz="3200" b="0" i="1" smtClean="0">
                        <a:latin typeface="Cambria Math"/>
                      </a:rPr>
                      <m:t>=</m:t>
                    </m:r>
                    <m:r>
                      <a:rPr lang="is-IS" sz="32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is-IS" sz="3200" dirty="0" smtClean="0"/>
                  <a:t>/10</a:t>
                </a:r>
                <a:endParaRPr lang="is-IS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068960"/>
                <a:ext cx="2421689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3542" r="-6045" b="-33333"/>
                </a:stretch>
              </a:blipFill>
            </p:spPr>
            <p:txBody>
              <a:bodyPr/>
              <a:lstStyle/>
              <a:p>
                <a:r>
                  <a:rPr lang="is-I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968654" y="4720907"/>
                <a:ext cx="240354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s-I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s-IS" sz="3200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is-IS" sz="3200" i="1">
                              <a:latin typeface="Cambria Math"/>
                            </a:rPr>
                            <m:t>𝑒</m:t>
                          </m:r>
                          <m:r>
                            <a:rPr lang="is-IS" sz="3200" b="0" i="1" smtClean="0">
                              <a:latin typeface="Cambria Math"/>
                            </a:rPr>
                            <m:t>´</m:t>
                          </m:r>
                        </m:sub>
                      </m:sSub>
                      <m:d>
                        <m:dPr>
                          <m:ctrlPr>
                            <a:rPr lang="is-I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s-I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is-IS" sz="3200" i="1">
                          <a:latin typeface="Cambria Math"/>
                        </a:rPr>
                        <m:t>=</m:t>
                      </m:r>
                      <m:r>
                        <a:rPr lang="is-IS" sz="3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is-IS" sz="3200" dirty="0"/>
              </a:p>
              <a:p>
                <a:endParaRPr lang="is-IS" sz="3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654" y="4720907"/>
                <a:ext cx="2403546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s-I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148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21" grpId="0" animBg="1"/>
      <p:bldP spid="22" grpId="0" animBg="1"/>
      <p:bldP spid="14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Routing games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708392" cy="5123656"/>
          </a:xfrm>
        </p:spPr>
        <p:txBody>
          <a:bodyPr/>
          <a:lstStyle/>
          <a:p>
            <a:r>
              <a:rPr lang="is-IS" dirty="0" smtClean="0"/>
              <a:t>All players (drivers) are making private decisions about what path to drive</a:t>
            </a:r>
          </a:p>
          <a:p>
            <a:pPr lvl="1"/>
            <a:r>
              <a:rPr lang="is-IS" dirty="0" smtClean="0"/>
              <a:t>We now have lots of players, not just two</a:t>
            </a:r>
          </a:p>
          <a:p>
            <a:pPr lvl="1"/>
            <a:r>
              <a:rPr lang="is-IS" dirty="0" smtClean="0"/>
              <a:t>Each wants to minimize latency of the path</a:t>
            </a:r>
          </a:p>
          <a:p>
            <a:pPr lvl="2"/>
            <a:r>
              <a:rPr lang="is-IS" dirty="0" smtClean="0"/>
              <a:t>This is the payoff</a:t>
            </a:r>
          </a:p>
          <a:p>
            <a:r>
              <a:rPr lang="is-IS" dirty="0" smtClean="0"/>
              <a:t>Suppose </a:t>
            </a:r>
            <a:r>
              <a:rPr lang="is-IS" dirty="0" smtClean="0"/>
              <a:t>10</a:t>
            </a:r>
            <a:r>
              <a:rPr lang="is-IS" dirty="0" smtClean="0"/>
              <a:t> (100) commuters </a:t>
            </a:r>
            <a:r>
              <a:rPr lang="is-IS" dirty="0" smtClean="0"/>
              <a:t>on the road</a:t>
            </a:r>
          </a:p>
          <a:p>
            <a:r>
              <a:rPr lang="is-IS" dirty="0" smtClean="0"/>
              <a:t>What happens in the game?</a:t>
            </a:r>
          </a:p>
          <a:p>
            <a:endParaRPr lang="is-IS" dirty="0"/>
          </a:p>
        </p:txBody>
      </p:sp>
      <p:grpSp>
        <p:nvGrpSpPr>
          <p:cNvPr id="4" name="Group 3"/>
          <p:cNvGrpSpPr/>
          <p:nvPr/>
        </p:nvGrpSpPr>
        <p:grpSpPr>
          <a:xfrm>
            <a:off x="3162783" y="4588267"/>
            <a:ext cx="3857489" cy="2729165"/>
            <a:chOff x="3162783" y="3220115"/>
            <a:chExt cx="3857489" cy="2729165"/>
          </a:xfrm>
        </p:grpSpPr>
        <p:sp>
          <p:nvSpPr>
            <p:cNvPr id="5" name="Oval 4"/>
            <p:cNvSpPr/>
            <p:nvPr/>
          </p:nvSpPr>
          <p:spPr>
            <a:xfrm>
              <a:off x="6660232" y="4168998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s-IS" sz="2400" dirty="0" smtClean="0"/>
                <a:t>t</a:t>
              </a:r>
              <a:endParaRPr lang="is-IS" sz="2400" dirty="0"/>
            </a:p>
          </p:txBody>
        </p:sp>
        <p:sp>
          <p:nvSpPr>
            <p:cNvPr id="6" name="Arc 5"/>
            <p:cNvSpPr/>
            <p:nvPr/>
          </p:nvSpPr>
          <p:spPr>
            <a:xfrm>
              <a:off x="3342803" y="3787874"/>
              <a:ext cx="3317429" cy="707008"/>
            </a:xfrm>
            <a:prstGeom prst="arc">
              <a:avLst>
                <a:gd name="adj1" fmla="val 10813973"/>
                <a:gd name="adj2" fmla="val 0"/>
              </a:avLst>
            </a:prstGeom>
            <a:ln w="60325"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7" name="Arc 6"/>
            <p:cNvSpPr/>
            <p:nvPr/>
          </p:nvSpPr>
          <p:spPr>
            <a:xfrm flipV="1">
              <a:off x="3373746" y="4075906"/>
              <a:ext cx="3317429" cy="652140"/>
            </a:xfrm>
            <a:prstGeom prst="arc">
              <a:avLst>
                <a:gd name="adj1" fmla="val 10813973"/>
                <a:gd name="adj2" fmla="val 0"/>
              </a:avLst>
            </a:prstGeom>
            <a:ln w="60325">
              <a:headEnd type="non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  <p:sp>
          <p:nvSpPr>
            <p:cNvPr id="8" name="Oval 7"/>
            <p:cNvSpPr/>
            <p:nvPr/>
          </p:nvSpPr>
          <p:spPr>
            <a:xfrm>
              <a:off x="3162783" y="4147914"/>
              <a:ext cx="360040" cy="28803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s-IS" sz="2400" dirty="0"/>
                <a:t>s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139952" y="3220115"/>
                  <a:ext cx="266694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s-I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s-IS" sz="32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is-IS" sz="3200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d>
                          <m:dPr>
                            <m:ctrlPr>
                              <a:rPr lang="is-I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s-I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is-IS" sz="3200" b="0" i="1" smtClean="0">
                            <a:latin typeface="Cambria Math"/>
                          </a:rPr>
                          <m:t>=</m:t>
                        </m:r>
                        <m:r>
                          <a:rPr lang="is-IS" sz="3200" b="0" i="1" smtClean="0">
                            <a:latin typeface="Cambria Math"/>
                          </a:rPr>
                          <m:t>𝑥</m:t>
                        </m:r>
                        <m:r>
                          <a:rPr lang="is-IS" sz="3200" b="0" i="1" smtClean="0">
                            <a:latin typeface="Cambria Math"/>
                          </a:rPr>
                          <m:t>/10</m:t>
                        </m:r>
                      </m:oMath>
                    </m:oMathPara>
                  </a14:m>
                  <a:endParaRPr lang="is-IS" sz="32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9952" y="3220115"/>
                  <a:ext cx="2666948" cy="58477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s-I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968654" y="4872062"/>
                  <a:ext cx="2403546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s-I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s-IS" sz="32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is-IS" sz="3200" i="1">
                                <a:latin typeface="Cambria Math"/>
                              </a:rPr>
                              <m:t>𝑒</m:t>
                            </m:r>
                            <m:r>
                              <a:rPr lang="is-IS" sz="3200" b="0" i="1" smtClean="0">
                                <a:latin typeface="Cambria Math"/>
                              </a:rPr>
                              <m:t>´</m:t>
                            </m:r>
                          </m:sub>
                        </m:sSub>
                        <m:d>
                          <m:dPr>
                            <m:ctrlPr>
                              <a:rPr lang="is-IS" sz="32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s-IS" sz="32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is-IS" sz="3200" i="1">
                            <a:latin typeface="Cambria Math"/>
                          </a:rPr>
                          <m:t>=</m:t>
                        </m:r>
                        <m:r>
                          <a:rPr lang="is-IS" sz="32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is-IS" sz="3200" dirty="0"/>
                </a:p>
                <a:p>
                  <a:endParaRPr lang="is-IS" sz="32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8654" y="4872062"/>
                  <a:ext cx="2403546" cy="107721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s-I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4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Routing games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708392" cy="5123656"/>
          </a:xfrm>
        </p:spPr>
        <p:txBody>
          <a:bodyPr/>
          <a:lstStyle/>
          <a:p>
            <a:r>
              <a:rPr lang="is-IS" dirty="0" smtClean="0"/>
              <a:t>Players have to reason about the latency of the upper edge</a:t>
            </a:r>
          </a:p>
          <a:p>
            <a:pPr lvl="1"/>
            <a:r>
              <a:rPr lang="is-IS" dirty="0" smtClean="0"/>
              <a:t>„How many people do I think are driving there now?“</a:t>
            </a:r>
          </a:p>
          <a:p>
            <a:pPr lvl="1"/>
            <a:r>
              <a:rPr lang="is-IS" dirty="0" smtClean="0"/>
              <a:t>If too many, I‘ll take the lower </a:t>
            </a:r>
            <a:r>
              <a:rPr lang="is-IS" dirty="0" smtClean="0"/>
              <a:t>edge</a:t>
            </a:r>
          </a:p>
          <a:p>
            <a:pPr lvl="1"/>
            <a:r>
              <a:rPr lang="is-IS" dirty="0" smtClean="0"/>
              <a:t>This doesn‘t give a stable outcome</a:t>
            </a:r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More useful to ask:</a:t>
            </a:r>
          </a:p>
          <a:p>
            <a:pPr lvl="1"/>
            <a:r>
              <a:rPr lang="is-IS" dirty="0" smtClean="0"/>
              <a:t>What </a:t>
            </a:r>
            <a:r>
              <a:rPr lang="is-IS" dirty="0" smtClean="0"/>
              <a:t>is traffic like at Nash equilibrium</a:t>
            </a:r>
            <a:r>
              <a:rPr lang="is-IS" dirty="0" smtClean="0"/>
              <a:t>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81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Another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616624"/>
          </a:xfrm>
        </p:spPr>
        <p:txBody>
          <a:bodyPr>
            <a:normAutofit/>
          </a:bodyPr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Highway network, two routes.</a:t>
            </a:r>
          </a:p>
          <a:p>
            <a:pPr lvl="1"/>
            <a:r>
              <a:rPr lang="is-IS" dirty="0" smtClean="0"/>
              <a:t>Latencies marked on the edges</a:t>
            </a:r>
          </a:p>
          <a:p>
            <a:r>
              <a:rPr lang="is-IS" dirty="0" smtClean="0"/>
              <a:t>Suppose 4,000 cars go from A to B</a:t>
            </a:r>
          </a:p>
          <a:p>
            <a:pPr lvl="1"/>
            <a:r>
              <a:rPr lang="is-IS" dirty="0" smtClean="0"/>
              <a:t>What will be the average travel time?</a:t>
            </a:r>
            <a:endParaRPr lang="is-I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943499" cy="30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26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Another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/>
          </a:bodyPr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If everyone takes upper route</a:t>
            </a:r>
          </a:p>
          <a:p>
            <a:pPr lvl="1"/>
            <a:r>
              <a:rPr lang="is-IS" dirty="0" smtClean="0"/>
              <a:t>4000/100+45 = 85 minutes</a:t>
            </a:r>
          </a:p>
          <a:p>
            <a:r>
              <a:rPr lang="is-IS" dirty="0" smtClean="0"/>
              <a:t>If everyone takes lower route</a:t>
            </a:r>
          </a:p>
          <a:p>
            <a:pPr lvl="1"/>
            <a:r>
              <a:rPr lang="is-IS" dirty="0" smtClean="0"/>
              <a:t>45+4000/100 = 85 minutes</a:t>
            </a:r>
            <a:endParaRPr lang="is-I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943499" cy="30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7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Another example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/>
          </a:bodyPr>
          <a:lstStyle/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r>
              <a:rPr lang="is-IS" dirty="0" smtClean="0"/>
              <a:t>But if they divide up evenly</a:t>
            </a:r>
          </a:p>
          <a:p>
            <a:pPr lvl="1"/>
            <a:r>
              <a:rPr lang="is-IS" dirty="0"/>
              <a:t>2</a:t>
            </a:r>
            <a:r>
              <a:rPr lang="is-IS" dirty="0" smtClean="0"/>
              <a:t>000/100+45 = 65 minutes</a:t>
            </a:r>
          </a:p>
          <a:p>
            <a:r>
              <a:rPr lang="is-IS" dirty="0" smtClean="0"/>
              <a:t>What will happen at equilibrium?</a:t>
            </a:r>
          </a:p>
          <a:p>
            <a:endParaRPr lang="is-I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943499" cy="303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92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15571</TotalTime>
  <Words>1015</Words>
  <Application>Microsoft Office PowerPoint</Application>
  <PresentationFormat>On-screen Show (4:3)</PresentationFormat>
  <Paragraphs>242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The Structure of Networks</vt:lpstr>
      <vt:lpstr>Game theory in networks</vt:lpstr>
      <vt:lpstr>Abstraction</vt:lpstr>
      <vt:lpstr>Routing networks</vt:lpstr>
      <vt:lpstr>Routing games</vt:lpstr>
      <vt:lpstr>Routing games</vt:lpstr>
      <vt:lpstr>Another example</vt:lpstr>
      <vt:lpstr>Another example</vt:lpstr>
      <vt:lpstr>Another example</vt:lpstr>
      <vt:lpstr>Another example</vt:lpstr>
      <vt:lpstr>Braess‘s Paradox</vt:lpstr>
      <vt:lpstr>Braess‘s Paradox</vt:lpstr>
      <vt:lpstr>Refresher: Internet Routing</vt:lpstr>
      <vt:lpstr>Connectionless Forwarding</vt:lpstr>
      <vt:lpstr>Connectionless Forwarding</vt:lpstr>
      <vt:lpstr>Routing Protocols</vt:lpstr>
      <vt:lpstr>Routing Protocols</vt:lpstr>
      <vt:lpstr>ISP Routing Tasks</vt:lpstr>
      <vt:lpstr>Interior Routing Protocols</vt:lpstr>
      <vt:lpstr>Path Selection</vt:lpstr>
      <vt:lpstr>Dynamic Path Adjustment</vt:lpstr>
      <vt:lpstr>Routing Protocols</vt:lpstr>
      <vt:lpstr>Routing Protocols</vt:lpstr>
      <vt:lpstr>Take away</vt:lpstr>
      <vt:lpstr>Summary of what we learned</vt:lpstr>
    </vt:vector>
  </TitlesOfParts>
  <Company>Háskólinn í Reykjavík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Ýmir Vigfússon</dc:creator>
  <cp:lastModifiedBy>Ýmir Vigfússon</cp:lastModifiedBy>
  <cp:revision>157</cp:revision>
  <dcterms:created xsi:type="dcterms:W3CDTF">2011-06-30T15:04:41Z</dcterms:created>
  <dcterms:modified xsi:type="dcterms:W3CDTF">2011-07-13T16:42:26Z</dcterms:modified>
</cp:coreProperties>
</file>