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1" r:id="rId13"/>
    <p:sldId id="332" r:id="rId14"/>
    <p:sldId id="333" r:id="rId15"/>
    <p:sldId id="330" r:id="rId16"/>
    <p:sldId id="334" r:id="rId17"/>
    <p:sldId id="336" r:id="rId18"/>
    <p:sldId id="335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2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AF90-E5BB-4D50-81CE-68E26F78021B}" type="datetimeFigureOut">
              <a:rPr lang="is-IS" smtClean="0"/>
              <a:t>9.7.2011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43EC8-0599-4418-8C72-F4CBC6FA9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831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15882"/>
            <a:ext cx="7406640" cy="83685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268760"/>
            <a:ext cx="7406640" cy="2333904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7/9/2011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002060">
              <a:alpha val="33000"/>
            </a:srgb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rgbClr val="7030A0"/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rgbClr val="0070C0">
                  <a:lumMod val="36000"/>
                  <a:lumOff val="64000"/>
                </a:srgb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052736"/>
            <a:ext cx="7498080" cy="5195664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7/9/2011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dirty="0" smtClean="0"/>
              <a:t>The Structure of Networks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052736"/>
            <a:ext cx="7406640" cy="792088"/>
          </a:xfrm>
        </p:spPr>
        <p:txBody>
          <a:bodyPr/>
          <a:lstStyle/>
          <a:p>
            <a:pPr algn="ctr"/>
            <a:r>
              <a:rPr lang="is-IS" i="1" dirty="0" smtClean="0">
                <a:solidFill>
                  <a:schemeClr val="tx1"/>
                </a:solidFill>
              </a:rPr>
              <a:t>with emphasis on information and social networks</a:t>
            </a:r>
          </a:p>
          <a:p>
            <a:pPr algn="ctr"/>
            <a:endParaRPr lang="is-IS" i="1" dirty="0">
              <a:solidFill>
                <a:schemeClr val="tx1"/>
              </a:solidFill>
            </a:endParaRPr>
          </a:p>
          <a:p>
            <a:pPr algn="ctr"/>
            <a:endParaRPr lang="is-IS" i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852936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000" dirty="0" smtClean="0">
                <a:solidFill>
                  <a:srgbClr val="7030A0"/>
                </a:solidFill>
              </a:rPr>
              <a:t>T-214-SINE</a:t>
            </a:r>
            <a:r>
              <a:rPr lang="is-IS" sz="4000" dirty="0" smtClean="0"/>
              <a:t>    Summer 2011</a:t>
            </a:r>
          </a:p>
          <a:p>
            <a:pPr algn="ctr"/>
            <a:endParaRPr lang="is-IS" sz="4000" dirty="0" smtClean="0"/>
          </a:p>
          <a:p>
            <a:pPr algn="ctr"/>
            <a:r>
              <a:rPr lang="is-IS" sz="4000" dirty="0" smtClean="0"/>
              <a:t>Chapter </a:t>
            </a:r>
            <a:r>
              <a:rPr lang="is-IS" sz="4000" dirty="0" smtClean="0"/>
              <a:t>6</a:t>
            </a:r>
            <a:endParaRPr lang="is-IS" sz="4000" dirty="0" smtClean="0"/>
          </a:p>
          <a:p>
            <a:pPr algn="ctr"/>
            <a:endParaRPr lang="is-IS" sz="4000" dirty="0" smtClean="0"/>
          </a:p>
          <a:p>
            <a:pPr algn="ctr"/>
            <a:r>
              <a:rPr lang="is-IS" sz="4000" i="1" dirty="0" smtClean="0"/>
              <a:t>Ýmir Vigfússon</a:t>
            </a:r>
          </a:p>
          <a:p>
            <a:pPr algn="ctr"/>
            <a:endParaRPr lang="is-IS" sz="4000" dirty="0"/>
          </a:p>
        </p:txBody>
      </p:sp>
    </p:spTree>
    <p:extLst>
      <p:ext uri="{BB962C8B-B14F-4D97-AF65-F5344CB8AC3E}">
        <p14:creationId xmlns:p14="http://schemas.microsoft.com/office/powerpoint/2010/main" val="26711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Interpretations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688632"/>
          </a:xfrm>
        </p:spPr>
        <p:txBody>
          <a:bodyPr>
            <a:normAutofit/>
          </a:bodyPr>
          <a:lstStyle/>
          <a:p>
            <a:r>
              <a:rPr lang="is-IS" dirty="0" smtClean="0"/>
              <a:t>Confessing is a strictly dominant strategy</a:t>
            </a:r>
          </a:p>
          <a:p>
            <a:pPr lvl="1"/>
            <a:r>
              <a:rPr lang="is-IS" dirty="0" smtClean="0"/>
              <a:t>Not confessing is better for both of them</a:t>
            </a:r>
          </a:p>
          <a:p>
            <a:pPr lvl="1"/>
            <a:r>
              <a:rPr lang="is-IS" dirty="0" smtClean="0"/>
              <a:t>But under rational play this is not achieved</a:t>
            </a:r>
          </a:p>
          <a:p>
            <a:r>
              <a:rPr lang="is-IS" dirty="0" smtClean="0"/>
              <a:t>The dilemma arises frequently</a:t>
            </a:r>
          </a:p>
          <a:p>
            <a:pPr lvl="1"/>
            <a:r>
              <a:rPr lang="is-IS" dirty="0" smtClean="0"/>
              <a:t>E.g. </a:t>
            </a:r>
            <a:r>
              <a:rPr lang="is-IS" dirty="0"/>
              <a:t>p</a:t>
            </a:r>
            <a:r>
              <a:rPr lang="is-IS" dirty="0" smtClean="0"/>
              <a:t>erformance-enhancing drugs for athletes</a:t>
            </a:r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r>
              <a:rPr lang="is-IS" dirty="0" smtClean="0"/>
              <a:t>Known as “arms races“</a:t>
            </a:r>
          </a:p>
          <a:p>
            <a:pPr lvl="1"/>
            <a:r>
              <a:rPr lang="is-IS" dirty="0" smtClean="0"/>
              <a:t>The payoffs must be aligned right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18408"/>
              </p:ext>
            </p:extLst>
          </p:nvPr>
        </p:nvGraphicFramePr>
        <p:xfrm>
          <a:off x="1475656" y="3861048"/>
          <a:ext cx="7344817" cy="158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4011"/>
                <a:gridCol w="2438557"/>
                <a:gridCol w="2232249"/>
              </a:tblGrid>
              <a:tr h="550024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baseline="0" dirty="0" smtClean="0"/>
                        <a:t>Don‘t use drugs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Use drugs</a:t>
                      </a:r>
                      <a:endParaRPr lang="is-IS" sz="2400" dirty="0"/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Don‘t use</a:t>
                      </a:r>
                      <a:r>
                        <a:rPr lang="is-IS" sz="2400" baseline="0" dirty="0" smtClean="0"/>
                        <a:t> drugs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0477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Use drugs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is-IS" sz="2800" dirty="0" smtClean="0"/>
                        <a:t>,</a:t>
                      </a:r>
                      <a:r>
                        <a:rPr lang="is-IS" sz="2800" baseline="0" dirty="0" smtClean="0"/>
                        <a:t> </a:t>
                      </a:r>
                      <a:r>
                        <a:rPr lang="is-IS" sz="2800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5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Best response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400600"/>
          </a:xfrm>
        </p:spPr>
        <p:txBody>
          <a:bodyPr>
            <a:normAutofit/>
          </a:bodyPr>
          <a:lstStyle/>
          <a:p>
            <a:r>
              <a:rPr lang="is-IS" dirty="0" smtClean="0"/>
              <a:t>The best choice of one player, given a belief of what the other player will do</a:t>
            </a:r>
          </a:p>
          <a:p>
            <a:r>
              <a:rPr lang="is-IS" dirty="0"/>
              <a:t>Let‘s make this a bit more </a:t>
            </a:r>
            <a:r>
              <a:rPr lang="is-IS" dirty="0" smtClean="0"/>
              <a:t>formal</a:t>
            </a:r>
          </a:p>
          <a:p>
            <a:pPr lvl="1"/>
            <a:r>
              <a:rPr lang="is-IS" dirty="0" smtClean="0"/>
              <a:t>Player 1 chooses strategy </a:t>
            </a:r>
            <a:r>
              <a:rPr lang="is-IS" i="1" dirty="0" smtClean="0"/>
              <a:t>S</a:t>
            </a:r>
          </a:p>
          <a:p>
            <a:pPr lvl="1"/>
            <a:r>
              <a:rPr lang="is-IS" dirty="0" smtClean="0"/>
              <a:t>Player 2 chooses strategy </a:t>
            </a:r>
            <a:r>
              <a:rPr lang="is-IS" i="1" dirty="0" smtClean="0"/>
              <a:t>T</a:t>
            </a:r>
          </a:p>
          <a:p>
            <a:pPr lvl="1"/>
            <a:r>
              <a:rPr lang="is-IS" dirty="0" smtClean="0"/>
              <a:t>Payoff to player i given S,T is P</a:t>
            </a:r>
            <a:r>
              <a:rPr lang="is-IS" baseline="-25000" dirty="0"/>
              <a:t>i</a:t>
            </a:r>
            <a:r>
              <a:rPr lang="is-IS" dirty="0" smtClean="0"/>
              <a:t>(S,T</a:t>
            </a:r>
            <a:r>
              <a:rPr lang="is-IS" dirty="0"/>
              <a:t>)</a:t>
            </a:r>
            <a:endParaRPr lang="is-IS" dirty="0" smtClean="0"/>
          </a:p>
          <a:p>
            <a:pPr lvl="1"/>
            <a:r>
              <a:rPr lang="is-IS" i="1" u="sng" dirty="0" smtClean="0"/>
              <a:t>Def</a:t>
            </a:r>
            <a:r>
              <a:rPr lang="is-IS" dirty="0" smtClean="0"/>
              <a:t>: </a:t>
            </a:r>
            <a:r>
              <a:rPr lang="is-IS" i="1" dirty="0" smtClean="0"/>
              <a:t>S</a:t>
            </a:r>
            <a:r>
              <a:rPr lang="is-IS" dirty="0" smtClean="0"/>
              <a:t> is a </a:t>
            </a:r>
            <a:r>
              <a:rPr lang="is-IS" i="1" dirty="0" smtClean="0">
                <a:solidFill>
                  <a:srgbClr val="7030A0"/>
                </a:solidFill>
              </a:rPr>
              <a:t>best response </a:t>
            </a:r>
            <a:r>
              <a:rPr lang="is-IS" dirty="0" smtClean="0"/>
              <a:t>to </a:t>
            </a:r>
            <a:r>
              <a:rPr lang="is-IS" i="1" dirty="0" smtClean="0"/>
              <a:t>T</a:t>
            </a:r>
            <a:r>
              <a:rPr lang="is-IS" dirty="0" smtClean="0"/>
              <a:t> if P</a:t>
            </a:r>
            <a:r>
              <a:rPr lang="is-IS" baseline="-25000" dirty="0" smtClean="0"/>
              <a:t>1</a:t>
            </a:r>
            <a:r>
              <a:rPr lang="is-IS" dirty="0" smtClean="0"/>
              <a:t>(S,T) ≥</a:t>
            </a:r>
            <a:r>
              <a:rPr lang="is-IS" dirty="0"/>
              <a:t> </a:t>
            </a:r>
            <a:r>
              <a:rPr lang="is-IS" dirty="0" smtClean="0"/>
              <a:t>P</a:t>
            </a:r>
            <a:r>
              <a:rPr lang="is-IS" baseline="-25000" dirty="0" smtClean="0"/>
              <a:t>1</a:t>
            </a:r>
            <a:r>
              <a:rPr lang="is-IS" dirty="0" smtClean="0"/>
              <a:t>(S‘,</a:t>
            </a:r>
            <a:r>
              <a:rPr lang="is-IS" dirty="0"/>
              <a:t>T</a:t>
            </a:r>
            <a:r>
              <a:rPr lang="is-IS" dirty="0" smtClean="0"/>
              <a:t>) for all other strategies S‘ of player 1.</a:t>
            </a:r>
          </a:p>
          <a:p>
            <a:pPr lvl="1"/>
            <a:r>
              <a:rPr lang="is-IS" i="1" dirty="0" smtClean="0"/>
              <a:t>S</a:t>
            </a:r>
            <a:r>
              <a:rPr lang="is-IS" dirty="0" smtClean="0"/>
              <a:t> </a:t>
            </a:r>
            <a:r>
              <a:rPr lang="is-IS" i="1" dirty="0" smtClean="0">
                <a:solidFill>
                  <a:srgbClr val="7030A0"/>
                </a:solidFill>
              </a:rPr>
              <a:t>strict best response</a:t>
            </a:r>
            <a:r>
              <a:rPr lang="is-IS" dirty="0" smtClean="0"/>
              <a:t> when </a:t>
            </a:r>
            <a:r>
              <a:rPr lang="is-IS" dirty="0"/>
              <a:t>P</a:t>
            </a:r>
            <a:r>
              <a:rPr lang="is-IS" baseline="-25000" dirty="0"/>
              <a:t>1</a:t>
            </a:r>
            <a:r>
              <a:rPr lang="is-IS" dirty="0"/>
              <a:t>(S,T) &gt;</a:t>
            </a:r>
            <a:r>
              <a:rPr lang="is-IS" dirty="0" smtClean="0"/>
              <a:t> </a:t>
            </a:r>
            <a:r>
              <a:rPr lang="is-IS" dirty="0"/>
              <a:t>P</a:t>
            </a:r>
            <a:r>
              <a:rPr lang="is-IS" baseline="-25000" dirty="0"/>
              <a:t>1</a:t>
            </a:r>
            <a:r>
              <a:rPr lang="is-IS" dirty="0"/>
              <a:t>(S‘,T)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386605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Dominant strategy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i="1" u="sng" dirty="0" smtClean="0"/>
              <a:t>Def:</a:t>
            </a:r>
            <a:r>
              <a:rPr lang="is-IS" dirty="0"/>
              <a:t> </a:t>
            </a:r>
            <a:r>
              <a:rPr lang="is-IS" dirty="0" smtClean="0"/>
              <a:t>A </a:t>
            </a:r>
            <a:r>
              <a:rPr lang="is-IS" i="1" dirty="0" smtClean="0">
                <a:solidFill>
                  <a:srgbClr val="7030A0"/>
                </a:solidFill>
              </a:rPr>
              <a:t>dominant strategy</a:t>
            </a:r>
            <a:r>
              <a:rPr lang="is-IS" dirty="0" smtClean="0"/>
              <a:t> is a best response to </a:t>
            </a:r>
            <a:r>
              <a:rPr lang="is-IS" i="1" dirty="0" smtClean="0">
                <a:solidFill>
                  <a:srgbClr val="00B050"/>
                </a:solidFill>
              </a:rPr>
              <a:t>every</a:t>
            </a:r>
            <a:r>
              <a:rPr lang="is-IS" i="1" dirty="0" smtClean="0"/>
              <a:t> </a:t>
            </a:r>
            <a:r>
              <a:rPr lang="is-IS" dirty="0" smtClean="0"/>
              <a:t>strategy of the other player</a:t>
            </a:r>
          </a:p>
          <a:p>
            <a:pPr lvl="1"/>
            <a:r>
              <a:rPr lang="is-IS" dirty="0" smtClean="0"/>
              <a:t>Analogous for a </a:t>
            </a:r>
            <a:r>
              <a:rPr lang="is-IS" i="1" dirty="0" smtClean="0">
                <a:solidFill>
                  <a:srgbClr val="7030A0"/>
                </a:solidFill>
              </a:rPr>
              <a:t>strictly dominant strategy</a:t>
            </a:r>
            <a:r>
              <a:rPr lang="is-IS" dirty="0" smtClean="0"/>
              <a:t>.</a:t>
            </a:r>
          </a:p>
          <a:p>
            <a:pPr lvl="1"/>
            <a:r>
              <a:rPr lang="is-IS" dirty="0" smtClean="0"/>
              <a:t>In the prisoner‘s dilemma, both players had strictly dominant strategies</a:t>
            </a:r>
          </a:p>
          <a:p>
            <a:pPr lvl="1"/>
            <a:r>
              <a:rPr lang="is-IS" dirty="0" smtClean="0"/>
              <a:t>Thus easy to predict what would happen</a:t>
            </a:r>
          </a:p>
          <a:p>
            <a:r>
              <a:rPr lang="is-IS" dirty="0" smtClean="0"/>
              <a:t>But what about games without dominant strategies?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273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Example: Marketing game (1/2)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708392" cy="5123656"/>
          </a:xfrm>
        </p:spPr>
        <p:txBody>
          <a:bodyPr/>
          <a:lstStyle/>
          <a:p>
            <a:r>
              <a:rPr lang="is-IS" dirty="0" smtClean="0"/>
              <a:t>A game in which only one player has a dominant strategy</a:t>
            </a:r>
          </a:p>
          <a:p>
            <a:pPr lvl="1"/>
            <a:r>
              <a:rPr lang="is-IS" dirty="0" smtClean="0"/>
              <a:t>Two firms entering markets. Firm 2 established.</a:t>
            </a:r>
          </a:p>
          <a:p>
            <a:pPr lvl="1"/>
            <a:r>
              <a:rPr lang="is-IS" dirty="0" smtClean="0"/>
              <a:t>60% of people want low-priced,  40% upscale</a:t>
            </a:r>
          </a:p>
          <a:p>
            <a:pPr lvl="1"/>
            <a:r>
              <a:rPr lang="is-IS" dirty="0" smtClean="0"/>
              <a:t>If they compete directly, Firm 1 gets 80% of sales and Firm 2 gets 20%. </a:t>
            </a:r>
          </a:p>
          <a:p>
            <a:pPr lvl="1"/>
            <a:r>
              <a:rPr lang="is-IS" dirty="0" smtClean="0"/>
              <a:t>Otherwise, each occupies own market segment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336183"/>
              </p:ext>
            </p:extLst>
          </p:nvPr>
        </p:nvGraphicFramePr>
        <p:xfrm>
          <a:off x="2195736" y="4939000"/>
          <a:ext cx="6624737" cy="158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1853"/>
                <a:gridCol w="2199483"/>
                <a:gridCol w="2013401"/>
              </a:tblGrid>
              <a:tr h="550024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baseline="0" dirty="0" smtClean="0"/>
                        <a:t>Low-Priced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Upscale</a:t>
                      </a:r>
                      <a:endParaRPr lang="is-IS" sz="2400" dirty="0"/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Low-Priced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.48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.12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.60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.40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0477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Upscale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.40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.60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.32</a:t>
                      </a:r>
                      <a:r>
                        <a:rPr lang="is-IS" sz="2800" dirty="0" smtClean="0"/>
                        <a:t>,</a:t>
                      </a:r>
                      <a:r>
                        <a:rPr lang="is-IS" sz="2800" baseline="0" dirty="0" smtClean="0"/>
                        <a:t> </a:t>
                      </a:r>
                      <a:r>
                        <a:rPr lang="is-IS" sz="2800" baseline="0" dirty="0" smtClean="0">
                          <a:solidFill>
                            <a:srgbClr val="FF0000"/>
                          </a:solidFill>
                        </a:rPr>
                        <a:t>.08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 rot="10800000">
            <a:off x="1964342" y="5114492"/>
            <a:ext cx="231393" cy="1174813"/>
          </a:xfrm>
          <a:prstGeom prst="rightBrace">
            <a:avLst>
              <a:gd name="adj1" fmla="val 53182"/>
              <a:gd name="adj2" fmla="val 50441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TextBox 5"/>
          <p:cNvSpPr txBox="1"/>
          <p:nvPr/>
        </p:nvSpPr>
        <p:spPr>
          <a:xfrm>
            <a:off x="971600" y="55172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>
                <a:solidFill>
                  <a:srgbClr val="00B050"/>
                </a:solidFill>
              </a:rPr>
              <a:t>Firm 1</a:t>
            </a:r>
            <a:endParaRPr lang="is-IS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45718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>
                <a:solidFill>
                  <a:srgbClr val="FF0000"/>
                </a:solidFill>
              </a:rPr>
              <a:t>Firm 2</a:t>
            </a:r>
            <a:endParaRPr lang="is-I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Example: Marketing game (2/2)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708392" cy="5123656"/>
          </a:xfrm>
        </p:spPr>
        <p:txBody>
          <a:bodyPr/>
          <a:lstStyle/>
          <a:p>
            <a:r>
              <a:rPr lang="is-IS" dirty="0" smtClean="0"/>
              <a:t>What happens in this game?</a:t>
            </a:r>
          </a:p>
          <a:p>
            <a:pPr lvl="1"/>
            <a:r>
              <a:rPr lang="is-IS" dirty="0" smtClean="0"/>
              <a:t>Firm 1 has a dominant strategy: </a:t>
            </a:r>
            <a:r>
              <a:rPr lang="is-IS" i="1" dirty="0" smtClean="0"/>
              <a:t>Low-priced</a:t>
            </a:r>
            <a:r>
              <a:rPr lang="is-IS" dirty="0" smtClean="0"/>
              <a:t>, whereas Firm 2 does not</a:t>
            </a:r>
          </a:p>
          <a:p>
            <a:pPr lvl="1"/>
            <a:r>
              <a:rPr lang="is-IS" dirty="0" smtClean="0"/>
              <a:t>Firm 2 can thus assume Firm 1 will play this strategy</a:t>
            </a:r>
          </a:p>
          <a:p>
            <a:pPr lvl="1"/>
            <a:r>
              <a:rPr lang="is-IS" dirty="0" smtClean="0"/>
              <a:t>Our prediction for this game is </a:t>
            </a:r>
            <a:r>
              <a:rPr lang="is-IS" dirty="0">
                <a:solidFill>
                  <a:srgbClr val="00B050"/>
                </a:solidFill>
              </a:rPr>
              <a:t>.60</a:t>
            </a:r>
            <a:r>
              <a:rPr lang="is-IS" dirty="0"/>
              <a:t>, </a:t>
            </a:r>
            <a:r>
              <a:rPr lang="is-IS" dirty="0">
                <a:solidFill>
                  <a:srgbClr val="FF0000"/>
                </a:solidFill>
              </a:rPr>
              <a:t>.40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518443"/>
              </p:ext>
            </p:extLst>
          </p:nvPr>
        </p:nvGraphicFramePr>
        <p:xfrm>
          <a:off x="2195736" y="4939000"/>
          <a:ext cx="6624737" cy="158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1853"/>
                <a:gridCol w="2199483"/>
                <a:gridCol w="2013401"/>
              </a:tblGrid>
              <a:tr h="550024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baseline="0" dirty="0" smtClean="0"/>
                        <a:t>Low-Priced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Upscale</a:t>
                      </a:r>
                      <a:endParaRPr lang="is-IS" sz="2400" dirty="0"/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Low-Priced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.48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.12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.60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.40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0477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Upscale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.40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.60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.32</a:t>
                      </a:r>
                      <a:r>
                        <a:rPr lang="is-IS" sz="2800" dirty="0" smtClean="0"/>
                        <a:t>,</a:t>
                      </a:r>
                      <a:r>
                        <a:rPr lang="is-IS" sz="2800" baseline="0" dirty="0" smtClean="0"/>
                        <a:t> </a:t>
                      </a:r>
                      <a:r>
                        <a:rPr lang="is-IS" sz="2800" baseline="0" dirty="0" smtClean="0">
                          <a:solidFill>
                            <a:srgbClr val="FF0000"/>
                          </a:solidFill>
                        </a:rPr>
                        <a:t>.08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 rot="10800000">
            <a:off x="1964342" y="5114492"/>
            <a:ext cx="231393" cy="1174813"/>
          </a:xfrm>
          <a:prstGeom prst="rightBrace">
            <a:avLst>
              <a:gd name="adj1" fmla="val 53182"/>
              <a:gd name="adj2" fmla="val 50441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TextBox 5"/>
          <p:cNvSpPr txBox="1"/>
          <p:nvPr/>
        </p:nvSpPr>
        <p:spPr>
          <a:xfrm>
            <a:off x="971600" y="55172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>
                <a:solidFill>
                  <a:srgbClr val="00B050"/>
                </a:solidFill>
              </a:rPr>
              <a:t>Firm 1</a:t>
            </a:r>
            <a:endParaRPr lang="is-IS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45718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>
                <a:solidFill>
                  <a:srgbClr val="FF0000"/>
                </a:solidFill>
              </a:rPr>
              <a:t>Firm 2</a:t>
            </a:r>
            <a:endParaRPr lang="is-I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092280" y="5517232"/>
            <a:ext cx="1368152" cy="50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067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Equilibrium concepts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2800" dirty="0" smtClean="0"/>
              <a:t>What if neither player has a dominant strategy?</a:t>
            </a:r>
          </a:p>
          <a:p>
            <a:pPr lvl="1"/>
            <a:r>
              <a:rPr lang="is-IS" sz="2400" dirty="0" smtClean="0"/>
              <a:t>How should we reason about such games?</a:t>
            </a:r>
          </a:p>
          <a:p>
            <a:pPr lvl="1"/>
            <a:r>
              <a:rPr lang="is-IS" sz="2400" dirty="0" smtClean="0"/>
              <a:t>We should expect players to use strategies that are best responses to one another</a:t>
            </a:r>
          </a:p>
          <a:p>
            <a:r>
              <a:rPr lang="is-IS" sz="2800" dirty="0" smtClean="0"/>
              <a:t>Example:</a:t>
            </a:r>
          </a:p>
          <a:p>
            <a:pPr lvl="1"/>
            <a:r>
              <a:rPr lang="is-IS" sz="2400" dirty="0" smtClean="0"/>
              <a:t>Three client game.  </a:t>
            </a:r>
          </a:p>
          <a:p>
            <a:pPr lvl="1"/>
            <a:r>
              <a:rPr lang="is-IS" sz="2400" dirty="0" smtClean="0"/>
              <a:t>What is the best response to each strategy?</a:t>
            </a:r>
            <a:endParaRPr lang="is-IS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634852"/>
              </p:ext>
            </p:extLst>
          </p:nvPr>
        </p:nvGraphicFramePr>
        <p:xfrm>
          <a:off x="2915816" y="4509120"/>
          <a:ext cx="4608514" cy="2104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6743"/>
                <a:gridCol w="1173441"/>
                <a:gridCol w="1074165"/>
                <a:gridCol w="1074165"/>
              </a:tblGrid>
              <a:tr h="550024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baseline="0" dirty="0" smtClean="0"/>
                        <a:t>A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B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C</a:t>
                      </a:r>
                      <a:endParaRPr lang="is-IS" sz="2400" dirty="0"/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A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B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0477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C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49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Nash equilibrium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6003154" cy="5123656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Developed by John Nash in 1950. </a:t>
            </a:r>
          </a:p>
          <a:p>
            <a:pPr lvl="1"/>
            <a:r>
              <a:rPr lang="is-IS" dirty="0" smtClean="0"/>
              <a:t>Made famous in „A Beautiful Mind“</a:t>
            </a:r>
          </a:p>
          <a:p>
            <a:r>
              <a:rPr lang="is-IS" i="1" u="sng" dirty="0" smtClean="0"/>
              <a:t>Def</a:t>
            </a:r>
            <a:r>
              <a:rPr lang="is-IS" dirty="0" smtClean="0"/>
              <a:t>: </a:t>
            </a:r>
          </a:p>
          <a:p>
            <a:pPr lvl="1"/>
            <a:r>
              <a:rPr lang="is-IS" dirty="0" smtClean="0"/>
              <a:t>For strategy </a:t>
            </a:r>
            <a:r>
              <a:rPr lang="is-IS" i="1" dirty="0" smtClean="0">
                <a:solidFill>
                  <a:srgbClr val="FF0000"/>
                </a:solidFill>
              </a:rPr>
              <a:t>S</a:t>
            </a:r>
            <a:r>
              <a:rPr lang="is-IS" dirty="0" smtClean="0"/>
              <a:t> by player 1 and </a:t>
            </a:r>
            <a:r>
              <a:rPr lang="is-IS" i="1" dirty="0" smtClean="0">
                <a:solidFill>
                  <a:srgbClr val="00B050"/>
                </a:solidFill>
              </a:rPr>
              <a:t>T</a:t>
            </a:r>
            <a:r>
              <a:rPr lang="is-IS" dirty="0" smtClean="0"/>
              <a:t> by player 2, the pair (</a:t>
            </a:r>
            <a:r>
              <a:rPr lang="is-IS" i="1" dirty="0" smtClean="0">
                <a:solidFill>
                  <a:srgbClr val="FF0000"/>
                </a:solidFill>
              </a:rPr>
              <a:t>S</a:t>
            </a:r>
            <a:r>
              <a:rPr lang="is-IS" dirty="0" smtClean="0"/>
              <a:t>,</a:t>
            </a:r>
            <a:r>
              <a:rPr lang="is-IS" i="1" dirty="0" smtClean="0">
                <a:solidFill>
                  <a:srgbClr val="00B050"/>
                </a:solidFill>
              </a:rPr>
              <a:t>T</a:t>
            </a:r>
            <a:r>
              <a:rPr lang="is-IS" dirty="0" smtClean="0"/>
              <a:t>) is a </a:t>
            </a:r>
            <a:r>
              <a:rPr lang="is-IS" i="1" dirty="0" smtClean="0">
                <a:solidFill>
                  <a:srgbClr val="7030A0"/>
                </a:solidFill>
              </a:rPr>
              <a:t>Nash equilibrium</a:t>
            </a:r>
            <a:r>
              <a:rPr lang="is-IS" dirty="0" smtClean="0"/>
              <a:t> if </a:t>
            </a:r>
            <a:r>
              <a:rPr lang="is-IS" i="1" dirty="0">
                <a:solidFill>
                  <a:srgbClr val="FF0000"/>
                </a:solidFill>
              </a:rPr>
              <a:t>S</a:t>
            </a:r>
            <a:r>
              <a:rPr lang="is-IS" dirty="0" smtClean="0"/>
              <a:t> is a best response to </a:t>
            </a:r>
            <a:r>
              <a:rPr lang="is-IS" i="1" dirty="0" smtClean="0">
                <a:solidFill>
                  <a:srgbClr val="00B050"/>
                </a:solidFill>
              </a:rPr>
              <a:t>T</a:t>
            </a:r>
            <a:r>
              <a:rPr lang="is-IS" dirty="0" smtClean="0"/>
              <a:t>, and </a:t>
            </a:r>
            <a:r>
              <a:rPr lang="is-IS" i="1" dirty="0" smtClean="0">
                <a:solidFill>
                  <a:srgbClr val="00B050"/>
                </a:solidFill>
              </a:rPr>
              <a:t>T</a:t>
            </a:r>
            <a:r>
              <a:rPr lang="is-IS" dirty="0" smtClean="0"/>
              <a:t> is a best response to </a:t>
            </a:r>
            <a:r>
              <a:rPr lang="is-IS" i="1" dirty="0">
                <a:solidFill>
                  <a:srgbClr val="FF0000"/>
                </a:solidFill>
              </a:rPr>
              <a:t>S</a:t>
            </a:r>
            <a:endParaRPr lang="is-IS" dirty="0" smtClean="0"/>
          </a:p>
          <a:p>
            <a:r>
              <a:rPr lang="is-IS" dirty="0" smtClean="0"/>
              <a:t>More generally, at Nash equilibrium if </a:t>
            </a:r>
            <a:r>
              <a:rPr lang="is-IS" i="1" dirty="0" smtClean="0">
                <a:solidFill>
                  <a:srgbClr val="00B050"/>
                </a:solidFill>
              </a:rPr>
              <a:t>no </a:t>
            </a:r>
            <a:r>
              <a:rPr lang="is-IS" i="1" dirty="0">
                <a:solidFill>
                  <a:srgbClr val="00B050"/>
                </a:solidFill>
              </a:rPr>
              <a:t>player wants to unilaterally deviate </a:t>
            </a:r>
            <a:r>
              <a:rPr lang="is-IS" i="1" dirty="0" smtClean="0">
                <a:solidFill>
                  <a:srgbClr val="00B050"/>
                </a:solidFill>
              </a:rPr>
              <a:t>to an alternative strategy</a:t>
            </a:r>
            <a:endParaRPr lang="is-IS" i="1" dirty="0">
              <a:solidFill>
                <a:srgbClr val="00B050"/>
              </a:solidFill>
            </a:endParaRPr>
          </a:p>
          <a:p>
            <a:endParaRPr lang="is-IS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762" y="1844824"/>
            <a:ext cx="161474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60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Example: Nash equilibrium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Three client game</a:t>
            </a:r>
          </a:p>
          <a:p>
            <a:pPr lvl="1"/>
            <a:r>
              <a:rPr lang="is-IS" dirty="0" smtClean="0"/>
              <a:t>Suppose Firm 1 chooses A and Firm 2 also chooses A</a:t>
            </a:r>
          </a:p>
          <a:p>
            <a:pPr lvl="1"/>
            <a:r>
              <a:rPr lang="is-IS" dirty="0" smtClean="0"/>
              <a:t>These strategies are the best responses to each other - neither player wants to deviate</a:t>
            </a:r>
          </a:p>
          <a:p>
            <a:pPr lvl="1"/>
            <a:r>
              <a:rPr lang="is-IS" dirty="0" smtClean="0"/>
              <a:t>Thus (A,A) is a Nash equilibrium.</a:t>
            </a:r>
          </a:p>
          <a:p>
            <a:pPr lvl="2"/>
            <a:r>
              <a:rPr lang="is-IS" dirty="0" smtClean="0"/>
              <a:t>It is also unique – no other pair works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734544"/>
              </p:ext>
            </p:extLst>
          </p:nvPr>
        </p:nvGraphicFramePr>
        <p:xfrm>
          <a:off x="2915816" y="4509120"/>
          <a:ext cx="4608514" cy="2104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6743"/>
                <a:gridCol w="1173441"/>
                <a:gridCol w="1074165"/>
                <a:gridCol w="1074165"/>
              </a:tblGrid>
              <a:tr h="550024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baseline="0" dirty="0" smtClean="0"/>
                        <a:t>A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B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C</a:t>
                      </a:r>
                      <a:endParaRPr lang="is-IS" sz="2400" dirty="0"/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A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B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0477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C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2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Example: Nash equilibrium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672896" cy="5616624"/>
          </a:xfrm>
        </p:spPr>
        <p:txBody>
          <a:bodyPr>
            <a:normAutofit/>
          </a:bodyPr>
          <a:lstStyle/>
          <a:p>
            <a:r>
              <a:rPr lang="is-IS" dirty="0" smtClean="0"/>
              <a:t>Coordination game</a:t>
            </a:r>
          </a:p>
          <a:p>
            <a:pPr lvl="1"/>
            <a:r>
              <a:rPr lang="is-IS" dirty="0" smtClean="0"/>
              <a:t>Prepare a presentation with a partner</a:t>
            </a:r>
          </a:p>
          <a:p>
            <a:pPr lvl="1"/>
            <a:r>
              <a:rPr lang="is-IS" dirty="0"/>
              <a:t>B</a:t>
            </a:r>
            <a:r>
              <a:rPr lang="is-IS" dirty="0" smtClean="0"/>
              <a:t>ut don‘t know what software she will use</a:t>
            </a:r>
          </a:p>
          <a:p>
            <a:pPr lvl="2"/>
            <a:r>
              <a:rPr lang="is-IS" dirty="0" smtClean="0"/>
              <a:t>Incompatibility takes effort</a:t>
            </a:r>
          </a:p>
          <a:p>
            <a:pPr lvl="2"/>
            <a:endParaRPr lang="is-IS" dirty="0"/>
          </a:p>
          <a:p>
            <a:pPr lvl="2"/>
            <a:endParaRPr lang="is-IS" dirty="0" smtClean="0"/>
          </a:p>
          <a:p>
            <a:pPr lvl="2"/>
            <a:endParaRPr lang="is-IS" dirty="0"/>
          </a:p>
          <a:p>
            <a:pPr lvl="2"/>
            <a:endParaRPr lang="is-IS" dirty="0" smtClean="0"/>
          </a:p>
          <a:p>
            <a:pPr lvl="1"/>
            <a:r>
              <a:rPr lang="is-IS" dirty="0" smtClean="0"/>
              <a:t>(PowerPoint,PowerPoint) is a Nash equilibrium</a:t>
            </a:r>
          </a:p>
          <a:p>
            <a:pPr lvl="1"/>
            <a:r>
              <a:rPr lang="is-IS" dirty="0" smtClean="0"/>
              <a:t>(Keynote,Keynote) is </a:t>
            </a:r>
            <a:r>
              <a:rPr lang="is-IS" i="1" dirty="0" smtClean="0"/>
              <a:t>also</a:t>
            </a:r>
            <a:r>
              <a:rPr lang="is-IS" dirty="0" smtClean="0"/>
              <a:t> a Nash equilibrium.</a:t>
            </a:r>
          </a:p>
          <a:p>
            <a:r>
              <a:rPr lang="is-IS" dirty="0" smtClean="0"/>
              <a:t>Can have multiple Nash equilibria!</a:t>
            </a:r>
          </a:p>
          <a:p>
            <a:pPr lvl="1"/>
            <a:endParaRPr lang="is-IS" dirty="0" smtClean="0"/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endParaRPr lang="is-IS" dirty="0"/>
          </a:p>
          <a:p>
            <a:endParaRPr lang="is-I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594114"/>
              </p:ext>
            </p:extLst>
          </p:nvPr>
        </p:nvGraphicFramePr>
        <p:xfrm>
          <a:off x="2339752" y="3210808"/>
          <a:ext cx="5760640" cy="158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021"/>
                <a:gridCol w="2012836"/>
                <a:gridCol w="1750783"/>
              </a:tblGrid>
              <a:tr h="550024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baseline="0" dirty="0" smtClean="0"/>
                        <a:t>PowerPoint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Keynote</a:t>
                      </a:r>
                      <a:endParaRPr lang="is-IS" sz="2400" dirty="0"/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Powerpoint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Keynote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47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Important games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Battle of the sexes</a:t>
            </a:r>
          </a:p>
          <a:p>
            <a:pPr lvl="1"/>
            <a:r>
              <a:rPr lang="is-IS" dirty="0" smtClean="0"/>
              <a:t>Which kind of movie to rent?</a:t>
            </a:r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r>
              <a:rPr lang="is-IS" dirty="0" smtClean="0"/>
              <a:t>Two equilibria, but which one will be played?</a:t>
            </a:r>
          </a:p>
          <a:p>
            <a:r>
              <a:rPr lang="is-IS" dirty="0" smtClean="0"/>
              <a:t>Hard to predict the outcome</a:t>
            </a:r>
          </a:p>
          <a:p>
            <a:pPr lvl="1"/>
            <a:r>
              <a:rPr lang="is-IS" dirty="0" smtClean="0"/>
              <a:t>Depends on social conventions</a:t>
            </a:r>
          </a:p>
          <a:p>
            <a:pPr lvl="1"/>
            <a:endParaRPr lang="is-I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536006"/>
              </p:ext>
            </p:extLst>
          </p:nvPr>
        </p:nvGraphicFramePr>
        <p:xfrm>
          <a:off x="2339752" y="2348880"/>
          <a:ext cx="5760640" cy="158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021"/>
                <a:gridCol w="2012836"/>
                <a:gridCol w="1750783"/>
              </a:tblGrid>
              <a:tr h="550024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baseline="0" dirty="0" smtClean="0"/>
                        <a:t>Romance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Thriller</a:t>
                      </a:r>
                      <a:endParaRPr lang="is-IS" sz="2400" dirty="0"/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Romance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Thriller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1262"/>
            <a:ext cx="2232248" cy="186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05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Game theory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124744"/>
            <a:ext cx="7740352" cy="5123656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Network science deals with </a:t>
            </a:r>
            <a:r>
              <a:rPr lang="is-IS" i="1" dirty="0" smtClean="0">
                <a:solidFill>
                  <a:srgbClr val="7030A0"/>
                </a:solidFill>
              </a:rPr>
              <a:t>connectedness</a:t>
            </a:r>
          </a:p>
          <a:p>
            <a:pPr lvl="1"/>
            <a:r>
              <a:rPr lang="is-IS" i="1" dirty="0" smtClean="0"/>
              <a:t>Underlying structure of interconnecting links</a:t>
            </a:r>
          </a:p>
          <a:p>
            <a:pPr lvl="1"/>
            <a:r>
              <a:rPr lang="is-IS" i="1" dirty="0" smtClean="0"/>
              <a:t>Interdependence in behavior of agents in the system</a:t>
            </a:r>
          </a:p>
          <a:p>
            <a:r>
              <a:rPr lang="is-IS" i="1" dirty="0" smtClean="0">
                <a:solidFill>
                  <a:srgbClr val="7030A0"/>
                </a:solidFill>
              </a:rPr>
              <a:t>Game theory</a:t>
            </a:r>
            <a:r>
              <a:rPr lang="is-IS" i="1" dirty="0" smtClean="0"/>
              <a:t> </a:t>
            </a:r>
            <a:r>
              <a:rPr lang="is-IS" dirty="0" smtClean="0"/>
              <a:t>deals with the outcome of person‘s decisions in various situations</a:t>
            </a:r>
          </a:p>
          <a:p>
            <a:pPr lvl="1"/>
            <a:r>
              <a:rPr lang="is-IS" dirty="0" smtClean="0"/>
              <a:t>How to choose among different options</a:t>
            </a:r>
          </a:p>
          <a:p>
            <a:pPr lvl="1"/>
            <a:r>
              <a:rPr lang="is-IS" dirty="0" smtClean="0"/>
              <a:t>People‘s choices when interacting with others</a:t>
            </a:r>
          </a:p>
          <a:p>
            <a:r>
              <a:rPr lang="is-IS" dirty="0" smtClean="0"/>
              <a:t>Studied for about 90 years</a:t>
            </a:r>
          </a:p>
          <a:p>
            <a:pPr lvl="1"/>
            <a:r>
              <a:rPr lang="is-IS" dirty="0" smtClean="0"/>
              <a:t>Mostly within economics, more recently in other fields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36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Important games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024824" cy="5733256"/>
          </a:xfrm>
        </p:spPr>
        <p:txBody>
          <a:bodyPr>
            <a:normAutofit fontScale="92500" lnSpcReduction="10000"/>
          </a:bodyPr>
          <a:lstStyle/>
          <a:p>
            <a:r>
              <a:rPr lang="is-IS" dirty="0" smtClean="0"/>
              <a:t>Stag Hunt</a:t>
            </a:r>
          </a:p>
          <a:p>
            <a:pPr lvl="1"/>
            <a:r>
              <a:rPr lang="is-IS" dirty="0" smtClean="0"/>
              <a:t>If hunters work together, they can              catch a stag</a:t>
            </a:r>
          </a:p>
          <a:p>
            <a:pPr lvl="1"/>
            <a:r>
              <a:rPr lang="is-IS" dirty="0" smtClean="0"/>
              <a:t>On their own they can each catch a hare</a:t>
            </a:r>
          </a:p>
          <a:p>
            <a:pPr lvl="1"/>
            <a:r>
              <a:rPr lang="is-IS" dirty="0" smtClean="0"/>
              <a:t>If one hunter tries for a stag, he gets nothing</a:t>
            </a:r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r>
              <a:rPr lang="is-IS" dirty="0" smtClean="0"/>
              <a:t>Two equilibria, but “riskier“ to hunt stag</a:t>
            </a:r>
          </a:p>
          <a:p>
            <a:pPr lvl="1"/>
            <a:r>
              <a:rPr lang="is-IS" dirty="0" smtClean="0"/>
              <a:t>What </a:t>
            </a:r>
            <a:r>
              <a:rPr lang="is-IS" dirty="0"/>
              <a:t>i</a:t>
            </a:r>
            <a:r>
              <a:rPr lang="is-IS" dirty="0" smtClean="0"/>
              <a:t>f other player hunts hare? Get nothing</a:t>
            </a:r>
          </a:p>
          <a:p>
            <a:pPr lvl="1"/>
            <a:r>
              <a:rPr lang="is-IS" dirty="0" smtClean="0"/>
              <a:t>Similar to prisoner‘s dilemma</a:t>
            </a:r>
          </a:p>
          <a:p>
            <a:pPr lvl="2"/>
            <a:r>
              <a:rPr lang="is-IS" dirty="0" smtClean="0"/>
              <a:t>Must trust other person to get best outcome!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736492"/>
              </p:ext>
            </p:extLst>
          </p:nvPr>
        </p:nvGraphicFramePr>
        <p:xfrm>
          <a:off x="2267744" y="3284984"/>
          <a:ext cx="5760640" cy="158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021"/>
                <a:gridCol w="2012836"/>
                <a:gridCol w="1750783"/>
              </a:tblGrid>
              <a:tr h="550024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baseline="0" dirty="0" smtClean="0"/>
                        <a:t>Hunt Stag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Hunt Hare</a:t>
                      </a:r>
                      <a:endParaRPr lang="is-IS" sz="2400" dirty="0"/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Hunt Stag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Hunt Hare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80"/>
            <a:ext cx="2160240" cy="179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0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Important games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708392" cy="5733256"/>
          </a:xfrm>
        </p:spPr>
        <p:txBody>
          <a:bodyPr>
            <a:normAutofit/>
          </a:bodyPr>
          <a:lstStyle/>
          <a:p>
            <a:r>
              <a:rPr lang="is-IS" dirty="0" smtClean="0"/>
              <a:t>Hawk-Dove (or Game of Chicken)</a:t>
            </a:r>
          </a:p>
          <a:p>
            <a:pPr lvl="1"/>
            <a:r>
              <a:rPr lang="is-IS" dirty="0" smtClean="0"/>
              <a:t>Each player either aggressive (H) or passive (D)</a:t>
            </a:r>
          </a:p>
          <a:p>
            <a:pPr lvl="1"/>
            <a:r>
              <a:rPr lang="is-IS" dirty="0" smtClean="0"/>
              <a:t>If both passive, divide resources evenly</a:t>
            </a:r>
          </a:p>
          <a:p>
            <a:pPr lvl="1"/>
            <a:r>
              <a:rPr lang="is-IS" dirty="0" smtClean="0"/>
              <a:t>If both aggressive – war! Disastrous for both</a:t>
            </a:r>
          </a:p>
          <a:p>
            <a:pPr lvl="1"/>
            <a:r>
              <a:rPr lang="is-IS" dirty="0" smtClean="0"/>
              <a:t>Otherwise aggressor wins</a:t>
            </a:r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r>
              <a:rPr lang="is-IS" dirty="0" smtClean="0"/>
              <a:t>Can model the foreign policy of countries</a:t>
            </a:r>
          </a:p>
          <a:p>
            <a:pPr lvl="1"/>
            <a:r>
              <a:rPr lang="is-IS" dirty="0" smtClean="0"/>
              <a:t>Among many other things</a:t>
            </a:r>
          </a:p>
          <a:p>
            <a:pPr lvl="1"/>
            <a:endParaRPr lang="is-I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820915"/>
              </p:ext>
            </p:extLst>
          </p:nvPr>
        </p:nvGraphicFramePr>
        <p:xfrm>
          <a:off x="2195736" y="4005064"/>
          <a:ext cx="5760640" cy="158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021"/>
                <a:gridCol w="2012836"/>
                <a:gridCol w="1750783"/>
              </a:tblGrid>
              <a:tr h="550024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baseline="0" dirty="0" smtClean="0"/>
                        <a:t>Dove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Hawk</a:t>
                      </a:r>
                      <a:endParaRPr lang="is-IS" sz="2400" dirty="0"/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Dove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Hawk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64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Mixed strategies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472608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Do Nash equilibria always exist?</a:t>
            </a:r>
          </a:p>
          <a:p>
            <a:pPr lvl="1"/>
            <a:r>
              <a:rPr lang="is-IS" dirty="0" smtClean="0"/>
              <a:t>Matching Pennies game</a:t>
            </a:r>
          </a:p>
          <a:p>
            <a:pPr lvl="1"/>
            <a:r>
              <a:rPr lang="is-IS" dirty="0" smtClean="0"/>
              <a:t>Player 1 wins on same outcome, 2 on different</a:t>
            </a:r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r>
              <a:rPr lang="is-IS" dirty="0" smtClean="0"/>
              <a:t>Example of a </a:t>
            </a:r>
            <a:r>
              <a:rPr lang="is-IS" i="1" dirty="0" smtClean="0">
                <a:solidFill>
                  <a:srgbClr val="7030A0"/>
                </a:solidFill>
              </a:rPr>
              <a:t>zero-sum</a:t>
            </a:r>
            <a:r>
              <a:rPr lang="is-IS" dirty="0" smtClean="0"/>
              <a:t> game</a:t>
            </a:r>
          </a:p>
          <a:p>
            <a:pPr lvl="1"/>
            <a:r>
              <a:rPr lang="is-IS" dirty="0" smtClean="0"/>
              <a:t>What one player gains, the other loses</a:t>
            </a:r>
          </a:p>
          <a:p>
            <a:pPr lvl="1"/>
            <a:r>
              <a:rPr lang="is-IS" dirty="0" smtClean="0"/>
              <a:t>E.g. Allied landing in Europe on June 6, 1944</a:t>
            </a:r>
          </a:p>
          <a:p>
            <a:r>
              <a:rPr lang="is-IS" dirty="0" smtClean="0"/>
              <a:t>How would you play this game?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609528"/>
              </p:ext>
            </p:extLst>
          </p:nvPr>
        </p:nvGraphicFramePr>
        <p:xfrm>
          <a:off x="2411760" y="2778760"/>
          <a:ext cx="5760640" cy="158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021"/>
                <a:gridCol w="2012836"/>
                <a:gridCol w="1750783"/>
              </a:tblGrid>
              <a:tr h="550024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baseline="0" dirty="0" smtClean="0"/>
                        <a:t>Heads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Tails</a:t>
                      </a:r>
                      <a:endParaRPr lang="is-IS" sz="2400" dirty="0"/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Heads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-1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+1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Tails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+1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-1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64704"/>
            <a:ext cx="1284734" cy="128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81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Mixed strategies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You are </a:t>
            </a:r>
            <a:r>
              <a:rPr lang="is-IS" i="1" dirty="0" smtClean="0"/>
              <a:t>randomizing </a:t>
            </a:r>
            <a:r>
              <a:rPr lang="is-IS" dirty="0" smtClean="0"/>
              <a:t>your strategy</a:t>
            </a:r>
          </a:p>
          <a:p>
            <a:pPr lvl="1"/>
            <a:r>
              <a:rPr lang="is-IS" dirty="0" smtClean="0"/>
              <a:t>Instead of choosing H/T directly, choose a </a:t>
            </a:r>
            <a:r>
              <a:rPr lang="is-IS" i="1" dirty="0" smtClean="0"/>
              <a:t>probability </a:t>
            </a:r>
            <a:r>
              <a:rPr lang="is-IS" dirty="0" smtClean="0"/>
              <a:t>you will choose H.</a:t>
            </a:r>
          </a:p>
          <a:p>
            <a:r>
              <a:rPr lang="is-IS" dirty="0" smtClean="0"/>
              <a:t>Player 1 commits to play H with some probability </a:t>
            </a:r>
            <a:r>
              <a:rPr lang="is-IS" i="1" dirty="0" smtClean="0"/>
              <a:t>p</a:t>
            </a:r>
            <a:endParaRPr lang="is-IS" dirty="0"/>
          </a:p>
          <a:p>
            <a:pPr lvl="1"/>
            <a:r>
              <a:rPr lang="is-IS" dirty="0" smtClean="0"/>
              <a:t>Similarly, player 2 plays H with probability </a:t>
            </a:r>
            <a:r>
              <a:rPr lang="is-IS" i="1" dirty="0" smtClean="0"/>
              <a:t>q</a:t>
            </a:r>
          </a:p>
          <a:p>
            <a:r>
              <a:rPr lang="is-IS" dirty="0" smtClean="0"/>
              <a:t>This is called a </a:t>
            </a:r>
            <a:r>
              <a:rPr lang="is-IS" i="1" dirty="0" smtClean="0">
                <a:solidFill>
                  <a:srgbClr val="7030A0"/>
                </a:solidFill>
              </a:rPr>
              <a:t>mixed strategy</a:t>
            </a:r>
            <a:r>
              <a:rPr lang="is-IS" dirty="0" smtClean="0"/>
              <a:t> </a:t>
            </a:r>
          </a:p>
          <a:p>
            <a:pPr lvl="1"/>
            <a:r>
              <a:rPr lang="is-IS" dirty="0" smtClean="0"/>
              <a:t>As opposed to a </a:t>
            </a:r>
            <a:r>
              <a:rPr lang="is-IS" i="1" dirty="0" smtClean="0">
                <a:solidFill>
                  <a:srgbClr val="7030A0"/>
                </a:solidFill>
              </a:rPr>
              <a:t>pure </a:t>
            </a:r>
            <a:r>
              <a:rPr lang="is-IS" dirty="0" smtClean="0"/>
              <a:t>strategy (e.g. </a:t>
            </a:r>
            <a:r>
              <a:rPr lang="is-IS" i="1" dirty="0" smtClean="0"/>
              <a:t>p</a:t>
            </a:r>
            <a:r>
              <a:rPr lang="is-IS" dirty="0" smtClean="0"/>
              <a:t>=0)</a:t>
            </a:r>
          </a:p>
          <a:p>
            <a:r>
              <a:rPr lang="is-IS" dirty="0" smtClean="0"/>
              <a:t>What about the payoffs?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8172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Mixed strategies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23656"/>
          </a:xfrm>
        </p:spPr>
        <p:txBody>
          <a:bodyPr>
            <a:normAutofit/>
          </a:bodyPr>
          <a:lstStyle/>
          <a:p>
            <a:r>
              <a:rPr lang="is-IS" dirty="0" smtClean="0"/>
              <a:t>Suppose player 1 evaluates pure strategies</a:t>
            </a:r>
          </a:p>
          <a:p>
            <a:pPr lvl="1"/>
            <a:r>
              <a:rPr lang="is-IS" dirty="0" smtClean="0"/>
              <a:t>Player 2 meanwhile chooses strategy </a:t>
            </a:r>
            <a:r>
              <a:rPr lang="is-I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endParaRPr lang="is-IS" i="1" dirty="0" smtClean="0"/>
          </a:p>
          <a:p>
            <a:pPr lvl="1"/>
            <a:r>
              <a:rPr lang="is-IS" dirty="0" smtClean="0"/>
              <a:t>If Player 1 chooses </a:t>
            </a:r>
            <a:r>
              <a:rPr lang="is-IS" dirty="0" smtClean="0">
                <a:solidFill>
                  <a:srgbClr val="FF0000"/>
                </a:solidFill>
              </a:rPr>
              <a:t>H</a:t>
            </a:r>
            <a:r>
              <a:rPr lang="is-IS" dirty="0" smtClean="0"/>
              <a:t>, he gets a payoff of </a:t>
            </a:r>
            <a:r>
              <a:rPr lang="is-IS" dirty="0">
                <a:solidFill>
                  <a:srgbClr val="00B050"/>
                </a:solidFill>
              </a:rPr>
              <a:t>-</a:t>
            </a:r>
            <a:r>
              <a:rPr lang="is-IS" dirty="0" smtClean="0">
                <a:solidFill>
                  <a:srgbClr val="00B050"/>
                </a:solidFill>
              </a:rPr>
              <a:t>1</a:t>
            </a:r>
            <a:r>
              <a:rPr lang="is-IS" dirty="0" smtClean="0"/>
              <a:t> with probability </a:t>
            </a:r>
            <a:r>
              <a:rPr lang="is-I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is-IS" dirty="0" smtClean="0"/>
              <a:t> and </a:t>
            </a:r>
            <a:r>
              <a:rPr lang="is-IS" dirty="0">
                <a:solidFill>
                  <a:srgbClr val="00B050"/>
                </a:solidFill>
              </a:rPr>
              <a:t>+</a:t>
            </a:r>
            <a:r>
              <a:rPr lang="is-IS" dirty="0" smtClean="0">
                <a:solidFill>
                  <a:srgbClr val="00B050"/>
                </a:solidFill>
              </a:rPr>
              <a:t>1</a:t>
            </a:r>
            <a:r>
              <a:rPr lang="is-IS" dirty="0" smtClean="0"/>
              <a:t> with probability </a:t>
            </a:r>
            <a:r>
              <a:rPr lang="is-I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1-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</a:p>
          <a:p>
            <a:pPr lvl="1"/>
            <a:r>
              <a:rPr lang="is-IS" dirty="0" smtClean="0"/>
              <a:t>If Player 1 chooses </a:t>
            </a:r>
            <a:r>
              <a:rPr lang="is-IS" dirty="0" smtClean="0">
                <a:solidFill>
                  <a:srgbClr val="FF0000"/>
                </a:solidFill>
              </a:rPr>
              <a:t>T</a:t>
            </a:r>
            <a:r>
              <a:rPr lang="is-IS" dirty="0" smtClean="0"/>
              <a:t>, he gets </a:t>
            </a:r>
            <a:r>
              <a:rPr lang="is-IS" dirty="0">
                <a:solidFill>
                  <a:srgbClr val="00B050"/>
                </a:solidFill>
              </a:rPr>
              <a:t>-1</a:t>
            </a:r>
            <a:r>
              <a:rPr lang="is-IS" dirty="0"/>
              <a:t> with probability 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1-q</a:t>
            </a:r>
            <a:r>
              <a:rPr lang="is-IS" dirty="0" smtClean="0"/>
              <a:t> </a:t>
            </a:r>
            <a:r>
              <a:rPr lang="is-IS" dirty="0"/>
              <a:t>and </a:t>
            </a:r>
            <a:r>
              <a:rPr lang="is-IS" dirty="0">
                <a:solidFill>
                  <a:srgbClr val="00B050"/>
                </a:solidFill>
              </a:rPr>
              <a:t>+1</a:t>
            </a:r>
            <a:r>
              <a:rPr lang="is-IS" dirty="0"/>
              <a:t> with probability 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endParaRPr lang="is-IS" i="1" dirty="0" smtClean="0"/>
          </a:p>
          <a:p>
            <a:r>
              <a:rPr lang="is-IS" dirty="0" smtClean="0"/>
              <a:t>Is </a:t>
            </a:r>
            <a:r>
              <a:rPr lang="is-IS" dirty="0">
                <a:solidFill>
                  <a:srgbClr val="FF0000"/>
                </a:solidFill>
              </a:rPr>
              <a:t>H </a:t>
            </a:r>
            <a:r>
              <a:rPr lang="is-IS" dirty="0" smtClean="0"/>
              <a:t>or </a:t>
            </a:r>
            <a:r>
              <a:rPr lang="is-IS" dirty="0" smtClean="0">
                <a:solidFill>
                  <a:srgbClr val="FF0000"/>
                </a:solidFill>
              </a:rPr>
              <a:t>T </a:t>
            </a:r>
            <a:r>
              <a:rPr lang="is-IS" dirty="0" smtClean="0"/>
              <a:t>more appealing to player 1?</a:t>
            </a:r>
          </a:p>
          <a:p>
            <a:pPr lvl="1"/>
            <a:r>
              <a:rPr lang="is-IS" dirty="0" smtClean="0"/>
              <a:t>Rank the </a:t>
            </a:r>
            <a:r>
              <a:rPr lang="is-IS" i="1" dirty="0" smtClean="0"/>
              <a:t>expected values</a:t>
            </a:r>
            <a:endParaRPr lang="is-IS" i="1" dirty="0"/>
          </a:p>
          <a:p>
            <a:pPr lvl="1"/>
            <a:r>
              <a:rPr lang="is-IS" dirty="0" smtClean="0"/>
              <a:t>Pick </a:t>
            </a:r>
            <a:r>
              <a:rPr lang="is-IS" dirty="0" smtClean="0">
                <a:solidFill>
                  <a:srgbClr val="FF0000"/>
                </a:solidFill>
              </a:rPr>
              <a:t>H</a:t>
            </a:r>
            <a:r>
              <a:rPr lang="is-IS" dirty="0"/>
              <a:t>:</a:t>
            </a:r>
            <a:r>
              <a:rPr lang="is-IS" dirty="0" smtClean="0"/>
              <a:t> expect (</a:t>
            </a:r>
            <a:r>
              <a:rPr lang="is-IS" dirty="0">
                <a:solidFill>
                  <a:srgbClr val="00B050"/>
                </a:solidFill>
              </a:rPr>
              <a:t>-</a:t>
            </a:r>
            <a:r>
              <a:rPr lang="is-IS" dirty="0" smtClean="0">
                <a:solidFill>
                  <a:srgbClr val="00B050"/>
                </a:solidFill>
              </a:rPr>
              <a:t>1</a:t>
            </a:r>
            <a:r>
              <a:rPr lang="is-IS" dirty="0" smtClean="0"/>
              <a:t>)(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is-IS" dirty="0" smtClean="0"/>
              <a:t>) + (</a:t>
            </a:r>
            <a:r>
              <a:rPr lang="is-IS" dirty="0">
                <a:solidFill>
                  <a:srgbClr val="00B050"/>
                </a:solidFill>
              </a:rPr>
              <a:t>+1</a:t>
            </a:r>
            <a:r>
              <a:rPr lang="is-IS" dirty="0" smtClean="0"/>
              <a:t>)(</a:t>
            </a:r>
            <a:r>
              <a:rPr lang="is-I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1-q</a:t>
            </a:r>
            <a:r>
              <a:rPr lang="is-IS" dirty="0" smtClean="0"/>
              <a:t>) = 1-2</a:t>
            </a:r>
            <a:r>
              <a:rPr lang="is-IS" i="1" dirty="0" smtClean="0"/>
              <a:t>q</a:t>
            </a:r>
          </a:p>
          <a:p>
            <a:pPr lvl="1"/>
            <a:r>
              <a:rPr lang="is-IS" dirty="0"/>
              <a:t>Pick </a:t>
            </a:r>
            <a:r>
              <a:rPr lang="is-IS" dirty="0" smtClean="0">
                <a:solidFill>
                  <a:srgbClr val="FF0000"/>
                </a:solidFill>
              </a:rPr>
              <a:t>T</a:t>
            </a:r>
            <a:r>
              <a:rPr lang="is-IS" dirty="0" smtClean="0"/>
              <a:t>: </a:t>
            </a:r>
            <a:r>
              <a:rPr lang="is-IS" dirty="0"/>
              <a:t>expect </a:t>
            </a:r>
            <a:r>
              <a:rPr lang="is-IS" dirty="0" smtClean="0"/>
              <a:t>(</a:t>
            </a:r>
            <a:r>
              <a:rPr lang="is-IS" dirty="0" smtClean="0">
                <a:solidFill>
                  <a:srgbClr val="00B050"/>
                </a:solidFill>
              </a:rPr>
              <a:t>+1</a:t>
            </a:r>
            <a:r>
              <a:rPr lang="is-IS" dirty="0"/>
              <a:t>)(</a:t>
            </a:r>
            <a:r>
              <a:rPr lang="is-I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is-IS" dirty="0"/>
              <a:t>) + </a:t>
            </a:r>
            <a:r>
              <a:rPr lang="is-IS" dirty="0" smtClean="0"/>
              <a:t>(</a:t>
            </a:r>
            <a:r>
              <a:rPr lang="is-IS" dirty="0" smtClean="0">
                <a:solidFill>
                  <a:srgbClr val="00B050"/>
                </a:solidFill>
              </a:rPr>
              <a:t>-1</a:t>
            </a:r>
            <a:r>
              <a:rPr lang="is-IS" dirty="0"/>
              <a:t>)(</a:t>
            </a:r>
            <a:r>
              <a:rPr lang="is-I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1-q</a:t>
            </a:r>
            <a:r>
              <a:rPr lang="is-IS" dirty="0"/>
              <a:t>) = </a:t>
            </a:r>
            <a:r>
              <a:rPr lang="is-IS" dirty="0" smtClean="0"/>
              <a:t>2</a:t>
            </a:r>
            <a:r>
              <a:rPr lang="is-IS" i="1" dirty="0" smtClean="0"/>
              <a:t>q </a:t>
            </a:r>
            <a:r>
              <a:rPr lang="is-IS" dirty="0" smtClean="0"/>
              <a:t>-1</a:t>
            </a:r>
          </a:p>
          <a:p>
            <a:pPr lvl="1"/>
            <a:endParaRPr lang="is-IS" i="1" dirty="0"/>
          </a:p>
          <a:p>
            <a:pPr lvl="1"/>
            <a:endParaRPr lang="is-IS" i="1" dirty="0" smtClean="0"/>
          </a:p>
          <a:p>
            <a:pPr lvl="1"/>
            <a:endParaRPr lang="is-IS" i="1" dirty="0" smtClean="0"/>
          </a:p>
          <a:p>
            <a:endParaRPr lang="is-IS" i="1" dirty="0"/>
          </a:p>
        </p:txBody>
      </p:sp>
    </p:spTree>
    <p:extLst>
      <p:ext uri="{BB962C8B-B14F-4D97-AF65-F5344CB8AC3E}">
        <p14:creationId xmlns:p14="http://schemas.microsoft.com/office/powerpoint/2010/main" val="37833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Mixed strategies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616624"/>
          </a:xfrm>
        </p:spPr>
        <p:txBody>
          <a:bodyPr>
            <a:normAutofit fontScale="77500" lnSpcReduction="20000"/>
          </a:bodyPr>
          <a:lstStyle/>
          <a:p>
            <a:r>
              <a:rPr lang="is-IS" i="1" u="sng" dirty="0" smtClean="0"/>
              <a:t>Def:</a:t>
            </a:r>
            <a:r>
              <a:rPr lang="is-IS" dirty="0" smtClean="0"/>
              <a:t> Nash equilibrium for mixed strategies</a:t>
            </a:r>
          </a:p>
          <a:p>
            <a:pPr lvl="1"/>
            <a:r>
              <a:rPr lang="is-IS" dirty="0" smtClean="0"/>
              <a:t>A pair of strategies (now probabilities) such that each is a best response to the other.</a:t>
            </a:r>
          </a:p>
          <a:p>
            <a:pPr lvl="1"/>
            <a:r>
              <a:rPr lang="is-IS" u="sng" dirty="0" smtClean="0"/>
              <a:t>Thm</a:t>
            </a:r>
            <a:r>
              <a:rPr lang="is-IS" dirty="0" smtClean="0"/>
              <a:t>: Nash proved that this </a:t>
            </a:r>
            <a:r>
              <a:rPr lang="is-IS" i="1" dirty="0" smtClean="0"/>
              <a:t>always </a:t>
            </a:r>
            <a:r>
              <a:rPr lang="is-IS" dirty="0" smtClean="0"/>
              <a:t>exists.</a:t>
            </a:r>
          </a:p>
          <a:p>
            <a:r>
              <a:rPr lang="is-IS" dirty="0" smtClean="0"/>
              <a:t>In Matching Pennies, no Nash equilibrium can use a pure strategy</a:t>
            </a:r>
          </a:p>
          <a:p>
            <a:pPr lvl="1"/>
            <a:r>
              <a:rPr lang="is-IS" dirty="0"/>
              <a:t>P</a:t>
            </a:r>
            <a:r>
              <a:rPr lang="is-IS" dirty="0" smtClean="0"/>
              <a:t>layer 2 would have a unique best response which is a pure strategy</a:t>
            </a:r>
          </a:p>
          <a:p>
            <a:pPr lvl="1"/>
            <a:r>
              <a:rPr lang="is-IS" dirty="0" smtClean="0"/>
              <a:t>But this is not the best response for player 1...</a:t>
            </a:r>
          </a:p>
          <a:p>
            <a:r>
              <a:rPr lang="is-IS" dirty="0" smtClean="0"/>
              <a:t>What is Player 1‘s best response to strategy </a:t>
            </a:r>
            <a:r>
              <a:rPr lang="is-I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is-IS" dirty="0" smtClean="0"/>
              <a:t>?</a:t>
            </a:r>
          </a:p>
          <a:p>
            <a:pPr lvl="1"/>
            <a:r>
              <a:rPr lang="is-IS" dirty="0" smtClean="0"/>
              <a:t>If 1-2q ≠2q-1, then a pure strategy (either H or T) is a unique best response to player 1.</a:t>
            </a:r>
          </a:p>
          <a:p>
            <a:pPr lvl="1"/>
            <a:r>
              <a:rPr lang="is-IS" dirty="0" smtClean="0"/>
              <a:t>This can‘t be part of a Nash equilibrium by the above</a:t>
            </a:r>
          </a:p>
          <a:p>
            <a:pPr lvl="1"/>
            <a:r>
              <a:rPr lang="is-IS" dirty="0" smtClean="0"/>
              <a:t>So must have 1-2q=2q-1 in any Nash equilibrium</a:t>
            </a:r>
          </a:p>
          <a:p>
            <a:pPr lvl="2"/>
            <a:r>
              <a:rPr lang="is-IS" dirty="0" smtClean="0"/>
              <a:t>Which gives q=1/2. Similarly p=1/2 for Player 1.</a:t>
            </a:r>
          </a:p>
          <a:p>
            <a:pPr lvl="2"/>
            <a:r>
              <a:rPr lang="is-IS" dirty="0" smtClean="0"/>
              <a:t>This is a unique Nash equilibrium (check!)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296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Mixed strategies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544616"/>
          </a:xfrm>
        </p:spPr>
        <p:txBody>
          <a:bodyPr>
            <a:normAutofit fontScale="85000" lnSpcReduction="20000"/>
          </a:bodyPr>
          <a:lstStyle/>
          <a:p>
            <a:r>
              <a:rPr lang="is-IS" dirty="0" smtClean="0"/>
              <a:t>Intuitively, mixed strategies are used to make it harder for the opponent to predict what will be played</a:t>
            </a:r>
          </a:p>
          <a:p>
            <a:pPr lvl="1"/>
            <a:r>
              <a:rPr lang="is-IS" dirty="0" smtClean="0"/>
              <a:t>By setting </a:t>
            </a:r>
            <a:r>
              <a:rPr lang="is-IS" i="1" dirty="0" smtClean="0"/>
              <a:t>q</a:t>
            </a:r>
            <a:r>
              <a:rPr lang="is-IS" dirty="0" smtClean="0"/>
              <a:t>=1/2, Player 2 makes Player 1 </a:t>
            </a:r>
            <a:r>
              <a:rPr lang="is-IS" i="1" dirty="0" smtClean="0"/>
              <a:t>indifferent</a:t>
            </a:r>
            <a:r>
              <a:rPr lang="is-IS" dirty="0" smtClean="0"/>
              <a:t> between playing H or T.</a:t>
            </a:r>
          </a:p>
          <a:p>
            <a:r>
              <a:rPr lang="is-IS" dirty="0" smtClean="0"/>
              <a:t>How do we interpret mixed equilibria?</a:t>
            </a:r>
          </a:p>
          <a:p>
            <a:pPr lvl="1"/>
            <a:r>
              <a:rPr lang="is-IS" dirty="0" smtClean="0"/>
              <a:t>In sports (or real games)</a:t>
            </a:r>
          </a:p>
          <a:p>
            <a:pPr lvl="2"/>
            <a:r>
              <a:rPr lang="is-IS" dirty="0"/>
              <a:t>P</a:t>
            </a:r>
            <a:r>
              <a:rPr lang="is-IS" dirty="0" smtClean="0"/>
              <a:t>layers are indeed randomizing their actions</a:t>
            </a:r>
          </a:p>
          <a:p>
            <a:pPr lvl="1"/>
            <a:r>
              <a:rPr lang="is-IS" dirty="0" smtClean="0"/>
              <a:t>Competition for food among species</a:t>
            </a:r>
          </a:p>
          <a:p>
            <a:pPr lvl="2"/>
            <a:r>
              <a:rPr lang="is-IS" dirty="0" smtClean="0"/>
              <a:t>Individuals are hardwired play certain strategies</a:t>
            </a:r>
          </a:p>
          <a:p>
            <a:pPr lvl="2"/>
            <a:r>
              <a:rPr lang="is-IS" dirty="0" smtClean="0"/>
              <a:t>Mixed strategies are </a:t>
            </a:r>
            <a:r>
              <a:rPr lang="is-IS" i="1" dirty="0" smtClean="0"/>
              <a:t>proportions </a:t>
            </a:r>
            <a:r>
              <a:rPr lang="is-IS" dirty="0" smtClean="0"/>
              <a:t>within populations</a:t>
            </a:r>
          </a:p>
          <a:p>
            <a:pPr lvl="2"/>
            <a:r>
              <a:rPr lang="is-IS" dirty="0" smtClean="0"/>
              <a:t>Population as a </a:t>
            </a:r>
            <a:r>
              <a:rPr lang="is-IS" i="1" dirty="0" smtClean="0"/>
              <a:t>whole </a:t>
            </a:r>
            <a:r>
              <a:rPr lang="is-IS" dirty="0" smtClean="0"/>
              <a:t>is a mixed equilibrium</a:t>
            </a:r>
          </a:p>
          <a:p>
            <a:pPr lvl="1"/>
            <a:r>
              <a:rPr lang="is-IS" dirty="0" smtClean="0"/>
              <a:t>Nash equilibrium is an equilibrium in beliefs</a:t>
            </a:r>
          </a:p>
          <a:p>
            <a:pPr lvl="2"/>
            <a:r>
              <a:rPr lang="is-IS" dirty="0" smtClean="0"/>
              <a:t>If you believe other person will play a Nash equilibrium strategy, so will you. </a:t>
            </a:r>
          </a:p>
          <a:p>
            <a:pPr lvl="2"/>
            <a:r>
              <a:rPr lang="is-IS" dirty="0" smtClean="0"/>
              <a:t>It is self-reinforcing – an equilibrium</a:t>
            </a:r>
          </a:p>
          <a:p>
            <a:pPr lvl="2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84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Mixed strategies: Examples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733256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American football</a:t>
            </a:r>
          </a:p>
          <a:p>
            <a:pPr lvl="1"/>
            <a:r>
              <a:rPr lang="is-IS" dirty="0" smtClean="0"/>
              <a:t>Offense can run with the ball, or pass forward</a:t>
            </a:r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r>
              <a:rPr lang="is-IS" dirty="0" smtClean="0"/>
              <a:t>What happens?</a:t>
            </a:r>
          </a:p>
          <a:p>
            <a:pPr lvl="1"/>
            <a:r>
              <a:rPr lang="is-IS" dirty="0" smtClean="0"/>
              <a:t>Suppose the defense defends against a pass with probability </a:t>
            </a:r>
            <a:r>
              <a:rPr lang="is-I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endParaRPr lang="is-IS" i="1" dirty="0" smtClean="0"/>
          </a:p>
          <a:p>
            <a:pPr lvl="1"/>
            <a:r>
              <a:rPr lang="is-IS" dirty="0" smtClean="0">
                <a:solidFill>
                  <a:srgbClr val="FF0000"/>
                </a:solidFill>
              </a:rPr>
              <a:t>P</a:t>
            </a:r>
            <a:r>
              <a:rPr lang="is-IS" dirty="0" smtClean="0"/>
              <a:t>: </a:t>
            </a:r>
            <a:r>
              <a:rPr lang="is-IS" dirty="0"/>
              <a:t>expect </a:t>
            </a:r>
            <a:r>
              <a:rPr lang="is-IS" dirty="0" smtClean="0"/>
              <a:t>(</a:t>
            </a:r>
            <a:r>
              <a:rPr lang="is-IS" dirty="0">
                <a:solidFill>
                  <a:srgbClr val="00B050"/>
                </a:solidFill>
              </a:rPr>
              <a:t>0</a:t>
            </a:r>
            <a:r>
              <a:rPr lang="is-IS" dirty="0" smtClean="0"/>
              <a:t>)(</a:t>
            </a:r>
            <a:r>
              <a:rPr lang="is-I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is-IS" dirty="0"/>
              <a:t>) + </a:t>
            </a:r>
            <a:r>
              <a:rPr lang="is-IS" dirty="0" smtClean="0"/>
              <a:t>(</a:t>
            </a:r>
            <a:r>
              <a:rPr lang="is-IS" dirty="0" smtClean="0">
                <a:solidFill>
                  <a:srgbClr val="00B050"/>
                </a:solidFill>
              </a:rPr>
              <a:t>10</a:t>
            </a:r>
            <a:r>
              <a:rPr lang="is-IS" dirty="0" smtClean="0"/>
              <a:t>)(</a:t>
            </a:r>
            <a:r>
              <a:rPr lang="is-I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1-q</a:t>
            </a:r>
            <a:r>
              <a:rPr lang="is-IS" dirty="0"/>
              <a:t>) = </a:t>
            </a:r>
            <a:r>
              <a:rPr lang="is-IS" dirty="0" smtClean="0"/>
              <a:t>10-10</a:t>
            </a:r>
            <a:r>
              <a:rPr lang="is-IS" i="1" dirty="0" smtClean="0"/>
              <a:t>q</a:t>
            </a:r>
            <a:endParaRPr lang="is-IS" i="1" dirty="0"/>
          </a:p>
          <a:p>
            <a:pPr lvl="1"/>
            <a:r>
              <a:rPr lang="is-IS" dirty="0" smtClean="0">
                <a:solidFill>
                  <a:srgbClr val="FF0000"/>
                </a:solidFill>
              </a:rPr>
              <a:t>R</a:t>
            </a:r>
            <a:r>
              <a:rPr lang="is-IS" dirty="0" smtClean="0"/>
              <a:t>: </a:t>
            </a:r>
            <a:r>
              <a:rPr lang="is-IS" dirty="0"/>
              <a:t>expect </a:t>
            </a:r>
            <a:r>
              <a:rPr lang="is-IS" dirty="0" smtClean="0"/>
              <a:t>(</a:t>
            </a:r>
            <a:r>
              <a:rPr lang="is-IS" dirty="0">
                <a:solidFill>
                  <a:srgbClr val="00B050"/>
                </a:solidFill>
              </a:rPr>
              <a:t>5</a:t>
            </a:r>
            <a:r>
              <a:rPr lang="is-IS" dirty="0" smtClean="0"/>
              <a:t>)(</a:t>
            </a:r>
            <a:r>
              <a:rPr lang="is-I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is-IS" dirty="0"/>
              <a:t>) + </a:t>
            </a:r>
            <a:r>
              <a:rPr lang="is-IS" dirty="0" smtClean="0"/>
              <a:t>(</a:t>
            </a:r>
            <a:r>
              <a:rPr lang="is-IS" dirty="0">
                <a:solidFill>
                  <a:srgbClr val="00B050"/>
                </a:solidFill>
              </a:rPr>
              <a:t>0</a:t>
            </a:r>
            <a:r>
              <a:rPr lang="is-IS" dirty="0" smtClean="0"/>
              <a:t>)(</a:t>
            </a:r>
            <a:r>
              <a:rPr lang="is-I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1-q</a:t>
            </a:r>
            <a:r>
              <a:rPr lang="is-IS" dirty="0"/>
              <a:t>) = </a:t>
            </a:r>
            <a:r>
              <a:rPr lang="is-IS" dirty="0" smtClean="0"/>
              <a:t>5</a:t>
            </a:r>
            <a:r>
              <a:rPr lang="is-IS" i="1" dirty="0" smtClean="0"/>
              <a:t>q</a:t>
            </a:r>
          </a:p>
          <a:p>
            <a:pPr lvl="1"/>
            <a:r>
              <a:rPr lang="is-IS" dirty="0" smtClean="0"/>
              <a:t>Offense is indifferent when 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is-IS" i="1" dirty="0" smtClean="0"/>
              <a:t>=2/3</a:t>
            </a:r>
            <a:endParaRPr lang="is-IS" dirty="0"/>
          </a:p>
          <a:p>
            <a:pPr lvl="1"/>
            <a:endParaRPr lang="is-IS" i="1" dirty="0" smtClean="0"/>
          </a:p>
          <a:p>
            <a:pPr lvl="1"/>
            <a:endParaRPr lang="is-IS" i="1" dirty="0" smtClean="0"/>
          </a:p>
          <a:p>
            <a:pPr lvl="1"/>
            <a:endParaRPr lang="is-I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982769"/>
              </p:ext>
            </p:extLst>
          </p:nvPr>
        </p:nvGraphicFramePr>
        <p:xfrm>
          <a:off x="1259632" y="2204864"/>
          <a:ext cx="5256584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113"/>
                <a:gridCol w="2044227"/>
                <a:gridCol w="2190244"/>
              </a:tblGrid>
              <a:tr h="599206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baseline="0" dirty="0" smtClean="0"/>
                        <a:t>Defend run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Defend</a:t>
                      </a:r>
                      <a:r>
                        <a:rPr lang="is-IS" sz="2400" baseline="0" dirty="0" smtClean="0"/>
                        <a:t> pass</a:t>
                      </a:r>
                      <a:endParaRPr lang="is-IS" sz="2400" dirty="0"/>
                    </a:p>
                  </a:txBody>
                  <a:tcPr/>
                </a:tc>
              </a:tr>
              <a:tr h="564493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Pass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-10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4493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Run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-5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04864"/>
            <a:ext cx="23042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3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Mixed strategies: Examples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733256"/>
          </a:xfrm>
        </p:spPr>
        <p:txBody>
          <a:bodyPr>
            <a:normAutofit/>
          </a:bodyPr>
          <a:lstStyle/>
          <a:p>
            <a:r>
              <a:rPr lang="is-IS" dirty="0" smtClean="0"/>
              <a:t>American football</a:t>
            </a:r>
          </a:p>
          <a:p>
            <a:pPr lvl="1"/>
            <a:r>
              <a:rPr lang="is-IS" dirty="0" smtClean="0"/>
              <a:t>Offense can run with the ball, or pass forward</a:t>
            </a:r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r>
              <a:rPr lang="is-IS" dirty="0" smtClean="0"/>
              <a:t>What happens?</a:t>
            </a:r>
          </a:p>
          <a:p>
            <a:pPr lvl="1"/>
            <a:r>
              <a:rPr lang="is-IS" dirty="0" smtClean="0"/>
              <a:t>Suppose offense passes with probability 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endParaRPr lang="is-IS" dirty="0" smtClean="0"/>
          </a:p>
          <a:p>
            <a:pPr lvl="1"/>
            <a:r>
              <a:rPr lang="is-IS" dirty="0" smtClean="0"/>
              <a:t>Similarly, defense is indifferent when 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is-IS" dirty="0" smtClean="0"/>
              <a:t>=1/3</a:t>
            </a:r>
          </a:p>
          <a:p>
            <a:pPr lvl="1"/>
            <a:r>
              <a:rPr lang="is-IS" dirty="0" smtClean="0"/>
              <a:t>(1/3,2/3) is a Nash equilibrium</a:t>
            </a:r>
          </a:p>
          <a:p>
            <a:pPr lvl="2"/>
            <a:r>
              <a:rPr lang="is-IS" dirty="0" smtClean="0"/>
              <a:t>Expected payoff to offense: 10/3 (yard gain)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669533"/>
              </p:ext>
            </p:extLst>
          </p:nvPr>
        </p:nvGraphicFramePr>
        <p:xfrm>
          <a:off x="1259632" y="2204864"/>
          <a:ext cx="5256584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113"/>
                <a:gridCol w="2044227"/>
                <a:gridCol w="2190244"/>
              </a:tblGrid>
              <a:tr h="599206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baseline="0" dirty="0" smtClean="0"/>
                        <a:t>Defend run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Defend</a:t>
                      </a:r>
                      <a:r>
                        <a:rPr lang="is-IS" sz="2400" baseline="0" dirty="0" smtClean="0"/>
                        <a:t> pass</a:t>
                      </a:r>
                      <a:endParaRPr lang="is-IS" sz="2400" dirty="0"/>
                    </a:p>
                  </a:txBody>
                  <a:tcPr/>
                </a:tc>
              </a:tr>
              <a:tr h="564493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Pass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-10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4493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Run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-5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04864"/>
            <a:ext cx="23042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Mixed strategies: Examples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708392" cy="5616624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Penalty-kick game</a:t>
            </a:r>
          </a:p>
          <a:p>
            <a:pPr lvl="1"/>
            <a:r>
              <a:rPr lang="is-IS" dirty="0" smtClean="0"/>
              <a:t>Soccer penalties have been studied extensively</a:t>
            </a:r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r>
              <a:rPr lang="is-IS" dirty="0" smtClean="0"/>
              <a:t>Suppose goalie defends left with probability 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</a:p>
          <a:p>
            <a:pPr lvl="1"/>
            <a:r>
              <a:rPr lang="is-IS" dirty="0" smtClean="0"/>
              <a:t>Kicker indifferent when</a:t>
            </a:r>
          </a:p>
          <a:p>
            <a:pPr lvl="2"/>
            <a:r>
              <a:rPr lang="is-IS" dirty="0" smtClean="0"/>
              <a:t>(0.58)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(q)</a:t>
            </a:r>
            <a:r>
              <a:rPr lang="is-IS" dirty="0" smtClean="0"/>
              <a:t> + (0.95)</a:t>
            </a:r>
            <a:r>
              <a:rPr lang="is-I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(1-q)</a:t>
            </a:r>
            <a:r>
              <a:rPr lang="is-IS" dirty="0" smtClean="0"/>
              <a:t> = (0.93)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</a:t>
            </a:r>
            <a:r>
              <a:rPr lang="is-I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q)</a:t>
            </a:r>
            <a:r>
              <a:rPr lang="is-IS" dirty="0" smtClean="0"/>
              <a:t> + (0.70)</a:t>
            </a:r>
            <a:r>
              <a:rPr lang="is-I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(1-q)</a:t>
            </a:r>
          </a:p>
          <a:p>
            <a:pPr lvl="1"/>
            <a:r>
              <a:rPr lang="is-IS" dirty="0" smtClean="0"/>
              <a:t>Get </a:t>
            </a:r>
            <a:r>
              <a:rPr lang="is-I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 </a:t>
            </a:r>
            <a:r>
              <a:rPr lang="is-IS" dirty="0" smtClean="0"/>
              <a:t>=0.42. Similarly 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is-IS" dirty="0" smtClean="0"/>
              <a:t>=0.39</a:t>
            </a:r>
          </a:p>
          <a:p>
            <a:pPr lvl="1"/>
            <a:r>
              <a:rPr lang="is-IS" dirty="0" smtClean="0"/>
              <a:t>True values from data? 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is-IS" dirty="0" smtClean="0"/>
              <a:t>=0.42 , 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is-IS" dirty="0" smtClean="0"/>
              <a:t>=0.40 !!</a:t>
            </a:r>
          </a:p>
          <a:p>
            <a:pPr lvl="2"/>
            <a:r>
              <a:rPr lang="is-IS" dirty="0" smtClean="0"/>
              <a:t>The theory predicts reality very well</a:t>
            </a:r>
            <a:endParaRPr lang="is-I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04864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922481"/>
              </p:ext>
            </p:extLst>
          </p:nvPr>
        </p:nvGraphicFramePr>
        <p:xfrm>
          <a:off x="1259632" y="2204864"/>
          <a:ext cx="5256584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113"/>
                <a:gridCol w="2044227"/>
                <a:gridCol w="2190244"/>
              </a:tblGrid>
              <a:tr h="599206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baseline="0" dirty="0" smtClean="0"/>
                        <a:t>Defend left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Defend</a:t>
                      </a:r>
                      <a:r>
                        <a:rPr lang="is-IS" sz="2400" baseline="0" dirty="0" smtClean="0"/>
                        <a:t> right</a:t>
                      </a:r>
                      <a:endParaRPr lang="is-IS" sz="2400" dirty="0"/>
                    </a:p>
                  </a:txBody>
                  <a:tcPr/>
                </a:tc>
              </a:tr>
              <a:tr h="564493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Left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0.58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-0.58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0.95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-0.95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4493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Right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0.93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-0.93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0.70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-0.70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34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Why study game theory?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472608"/>
          </a:xfrm>
        </p:spPr>
        <p:txBody>
          <a:bodyPr>
            <a:normAutofit fontScale="92500" lnSpcReduction="10000"/>
          </a:bodyPr>
          <a:lstStyle/>
          <a:p>
            <a:r>
              <a:rPr lang="is-IS" dirty="0" smtClean="0"/>
              <a:t>Sheds light on many situations</a:t>
            </a:r>
          </a:p>
          <a:p>
            <a:pPr lvl="1"/>
            <a:r>
              <a:rPr lang="is-IS" dirty="0" smtClean="0"/>
              <a:t>Pricing of new products</a:t>
            </a:r>
          </a:p>
          <a:p>
            <a:pPr lvl="1"/>
            <a:r>
              <a:rPr lang="is-IS" dirty="0" smtClean="0"/>
              <a:t>International relations</a:t>
            </a:r>
          </a:p>
          <a:p>
            <a:pPr lvl="1"/>
            <a:r>
              <a:rPr lang="is-IS" dirty="0" smtClean="0"/>
              <a:t>Using performance-enhancing drugs</a:t>
            </a:r>
          </a:p>
          <a:p>
            <a:r>
              <a:rPr lang="is-IS" dirty="0" smtClean="0"/>
              <a:t>Ideas relevant even when no-one is overtly making decisions</a:t>
            </a:r>
          </a:p>
          <a:p>
            <a:pPr lvl="1"/>
            <a:r>
              <a:rPr lang="is-IS" dirty="0" smtClean="0"/>
              <a:t>E.g. evolutionary biology</a:t>
            </a:r>
          </a:p>
          <a:p>
            <a:pPr lvl="2"/>
            <a:r>
              <a:rPr lang="is-IS" dirty="0" smtClean="0"/>
              <a:t>Outcomes of situations depend on what other organisms are doing</a:t>
            </a:r>
          </a:p>
          <a:p>
            <a:pPr lvl="1"/>
            <a:r>
              <a:rPr lang="is-IS" dirty="0" smtClean="0"/>
              <a:t>Network traffic (or vehicle traffic) – discuss later</a:t>
            </a:r>
          </a:p>
          <a:p>
            <a:r>
              <a:rPr lang="is-IS" dirty="0" smtClean="0"/>
              <a:t>Which behaviors tend to sustain themselves when carried out in a larger population?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3034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Pareto optimality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Even playing best responses does not always reach a good outcome as a group</a:t>
            </a:r>
          </a:p>
          <a:p>
            <a:pPr lvl="1"/>
            <a:r>
              <a:rPr lang="is-IS" dirty="0" smtClean="0"/>
              <a:t>E.g. prisoner‘s dilemma</a:t>
            </a:r>
          </a:p>
          <a:p>
            <a:r>
              <a:rPr lang="is-IS" dirty="0" smtClean="0"/>
              <a:t>Want to define a </a:t>
            </a:r>
            <a:r>
              <a:rPr lang="is-IS" i="1" dirty="0" smtClean="0"/>
              <a:t>socially good outcome</a:t>
            </a:r>
          </a:p>
          <a:p>
            <a:r>
              <a:rPr lang="is-IS" i="1" u="sng" dirty="0" smtClean="0"/>
              <a:t>Def</a:t>
            </a:r>
            <a:r>
              <a:rPr lang="is-IS" dirty="0" smtClean="0"/>
              <a:t>: </a:t>
            </a:r>
          </a:p>
          <a:p>
            <a:pPr lvl="1"/>
            <a:r>
              <a:rPr lang="is-IS" dirty="0" smtClean="0"/>
              <a:t>A choice of strategies is </a:t>
            </a:r>
            <a:r>
              <a:rPr lang="is-IS" i="1" dirty="0" smtClean="0">
                <a:solidFill>
                  <a:srgbClr val="7030A0"/>
                </a:solidFill>
              </a:rPr>
              <a:t>Pareto optimal </a:t>
            </a:r>
            <a:r>
              <a:rPr lang="is-IS" dirty="0" smtClean="0"/>
              <a:t>if no other choice of strategies gives all players a payoff at least as high, and at least one player gets a strictly higher payoff</a:t>
            </a:r>
          </a:p>
          <a:p>
            <a:r>
              <a:rPr lang="is-IS" dirty="0" smtClean="0"/>
              <a:t>Note: </a:t>
            </a:r>
            <a:r>
              <a:rPr lang="is-IS" i="1" dirty="0" smtClean="0"/>
              <a:t>Everyone </a:t>
            </a:r>
            <a:r>
              <a:rPr lang="is-IS" dirty="0" smtClean="0"/>
              <a:t>must do at least as well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1794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Social optimality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i="1" u="sng" dirty="0" smtClean="0"/>
              <a:t>Def:</a:t>
            </a:r>
            <a:r>
              <a:rPr lang="is-IS" dirty="0" smtClean="0"/>
              <a:t> </a:t>
            </a:r>
          </a:p>
          <a:p>
            <a:pPr lvl="1"/>
            <a:r>
              <a:rPr lang="is-IS" dirty="0" smtClean="0"/>
              <a:t>A choice of strategies is a </a:t>
            </a:r>
            <a:r>
              <a:rPr lang="is-IS" i="1" dirty="0" smtClean="0">
                <a:solidFill>
                  <a:srgbClr val="7030A0"/>
                </a:solidFill>
              </a:rPr>
              <a:t>social welfare maximizer </a:t>
            </a:r>
            <a:r>
              <a:rPr lang="is-IS" dirty="0" smtClean="0"/>
              <a:t>(or </a:t>
            </a:r>
            <a:r>
              <a:rPr lang="is-IS" i="1" dirty="0" smtClean="0">
                <a:solidFill>
                  <a:srgbClr val="7030A0"/>
                </a:solidFill>
              </a:rPr>
              <a:t>socially optimal</a:t>
            </a:r>
            <a:r>
              <a:rPr lang="is-IS" dirty="0" smtClean="0"/>
              <a:t>) if it maximizes the sum of the players‘ payoffs.</a:t>
            </a:r>
          </a:p>
          <a:p>
            <a:r>
              <a:rPr lang="is-IS" dirty="0" smtClean="0"/>
              <a:t>Example: </a:t>
            </a:r>
          </a:p>
          <a:p>
            <a:pPr lvl="1"/>
            <a:r>
              <a:rPr lang="is-IS" dirty="0" smtClean="0"/>
              <a:t>The unique Nash equilibrium in this game is socially optimal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451331"/>
              </p:ext>
            </p:extLst>
          </p:nvPr>
        </p:nvGraphicFramePr>
        <p:xfrm>
          <a:off x="1431967" y="4659085"/>
          <a:ext cx="7488832" cy="2010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5333"/>
                <a:gridCol w="2368916"/>
                <a:gridCol w="2674583"/>
              </a:tblGrid>
              <a:tr h="720080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/>
                        <a:t>Presentation</a:t>
                      </a:r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/>
                        <a:t>Exam</a:t>
                      </a:r>
                      <a:endParaRPr lang="is-IS" sz="2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is-IS" sz="2800" dirty="0" smtClean="0"/>
                        <a:t>Presentation</a:t>
                      </a:r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98</a:t>
                      </a:r>
                      <a:r>
                        <a:rPr lang="is-IS" sz="2800" dirty="0" smtClean="0"/>
                        <a:t>,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98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94</a:t>
                      </a:r>
                      <a:r>
                        <a:rPr lang="is-IS" sz="2800" dirty="0" smtClean="0"/>
                        <a:t>,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96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2123">
                <a:tc>
                  <a:txBody>
                    <a:bodyPr/>
                    <a:lstStyle/>
                    <a:p>
                      <a:pPr algn="r"/>
                      <a:r>
                        <a:rPr lang="is-IS" sz="2800" dirty="0" smtClean="0"/>
                        <a:t>Exam</a:t>
                      </a:r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96</a:t>
                      </a:r>
                      <a:r>
                        <a:rPr lang="is-IS" sz="2800" dirty="0" smtClean="0"/>
                        <a:t>,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94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92</a:t>
                      </a:r>
                      <a:r>
                        <a:rPr lang="is-IS" sz="2800" dirty="0" smtClean="0"/>
                        <a:t>,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92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499992" y="5445224"/>
            <a:ext cx="122413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6667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What is a game?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Many of the motivating examples are in fact from actual games</a:t>
            </a:r>
          </a:p>
          <a:p>
            <a:pPr lvl="1"/>
            <a:r>
              <a:rPr lang="is-IS" dirty="0" smtClean="0"/>
              <a:t>Soccer penalty kick, board games, “chicken“</a:t>
            </a:r>
          </a:p>
          <a:p>
            <a:pPr lvl="1"/>
            <a:r>
              <a:rPr lang="is-IS" dirty="0" smtClean="0"/>
              <a:t>Model of course more widely applicable</a:t>
            </a:r>
          </a:p>
          <a:p>
            <a:r>
              <a:rPr lang="is-IS" i="1" u="sng" dirty="0" smtClean="0"/>
              <a:t>Def:</a:t>
            </a:r>
            <a:r>
              <a:rPr lang="is-IS" dirty="0" smtClean="0"/>
              <a:t> A </a:t>
            </a:r>
            <a:r>
              <a:rPr lang="is-IS" i="1" dirty="0" smtClean="0">
                <a:solidFill>
                  <a:srgbClr val="7030A0"/>
                </a:solidFill>
              </a:rPr>
              <a:t>game </a:t>
            </a:r>
            <a:r>
              <a:rPr lang="is-IS" dirty="0" smtClean="0"/>
              <a:t>consists of three things.</a:t>
            </a:r>
          </a:p>
          <a:p>
            <a:pPr lvl="1"/>
            <a:r>
              <a:rPr lang="is-IS" b="1" dirty="0" smtClean="0"/>
              <a:t>(1)</a:t>
            </a:r>
            <a:r>
              <a:rPr lang="is-IS" dirty="0" smtClean="0"/>
              <a:t> A set of </a:t>
            </a:r>
            <a:r>
              <a:rPr lang="is-IS" i="1" dirty="0" smtClean="0">
                <a:solidFill>
                  <a:srgbClr val="7030A0"/>
                </a:solidFill>
              </a:rPr>
              <a:t>players</a:t>
            </a:r>
          </a:p>
          <a:p>
            <a:pPr lvl="1"/>
            <a:r>
              <a:rPr lang="is-IS" b="1" dirty="0" smtClean="0"/>
              <a:t>(2)</a:t>
            </a:r>
            <a:r>
              <a:rPr lang="is-IS" dirty="0" smtClean="0"/>
              <a:t> Each player has set of options how to behave called </a:t>
            </a:r>
            <a:r>
              <a:rPr lang="is-IS" i="1" dirty="0" smtClean="0">
                <a:solidFill>
                  <a:srgbClr val="7030A0"/>
                </a:solidFill>
              </a:rPr>
              <a:t>strategies</a:t>
            </a:r>
            <a:r>
              <a:rPr lang="is-IS" dirty="0" smtClean="0"/>
              <a:t> </a:t>
            </a:r>
          </a:p>
          <a:p>
            <a:pPr lvl="1"/>
            <a:r>
              <a:rPr lang="is-IS" b="1" dirty="0" smtClean="0"/>
              <a:t>(3)</a:t>
            </a:r>
            <a:r>
              <a:rPr lang="is-IS" dirty="0" smtClean="0"/>
              <a:t> For each choice of strategies, each player receives a </a:t>
            </a:r>
            <a:r>
              <a:rPr lang="is-IS" i="1" dirty="0" smtClean="0">
                <a:solidFill>
                  <a:srgbClr val="7030A0"/>
                </a:solidFill>
              </a:rPr>
              <a:t>payoff</a:t>
            </a:r>
            <a:r>
              <a:rPr lang="is-IS" dirty="0"/>
              <a:t> </a:t>
            </a:r>
            <a:r>
              <a:rPr lang="is-IS" dirty="0" smtClean="0"/>
              <a:t>from the game.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41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Example (1/2)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Suppose you can either study for the </a:t>
            </a:r>
            <a:r>
              <a:rPr lang="is-IS" i="1" dirty="0" smtClean="0"/>
              <a:t>exam</a:t>
            </a:r>
            <a:r>
              <a:rPr lang="is-IS" dirty="0" smtClean="0"/>
              <a:t> or the </a:t>
            </a:r>
            <a:r>
              <a:rPr lang="is-IS" i="1" dirty="0" smtClean="0"/>
              <a:t>presentation </a:t>
            </a:r>
            <a:r>
              <a:rPr lang="is-IS" dirty="0" smtClean="0"/>
              <a:t>for a course</a:t>
            </a:r>
          </a:p>
          <a:p>
            <a:pPr lvl="1"/>
            <a:r>
              <a:rPr lang="is-IS" dirty="0" smtClean="0"/>
              <a:t>Want to maximize your average grade</a:t>
            </a:r>
          </a:p>
          <a:p>
            <a:pPr lvl="1"/>
            <a:r>
              <a:rPr lang="is-IS" dirty="0" smtClean="0"/>
              <a:t>Your partner has to make a similar choice</a:t>
            </a:r>
          </a:p>
          <a:p>
            <a:r>
              <a:rPr lang="is-IS" b="1" dirty="0" smtClean="0"/>
              <a:t>Exam</a:t>
            </a:r>
          </a:p>
          <a:p>
            <a:pPr lvl="1"/>
            <a:r>
              <a:rPr lang="is-IS" dirty="0" smtClean="0"/>
              <a:t>By studying for the exam, you get 92, else 80</a:t>
            </a:r>
          </a:p>
          <a:p>
            <a:r>
              <a:rPr lang="is-IS" b="1" dirty="0" smtClean="0"/>
              <a:t>Presentation</a:t>
            </a:r>
          </a:p>
          <a:p>
            <a:pPr lvl="1"/>
            <a:r>
              <a:rPr lang="is-IS" dirty="0" smtClean="0"/>
              <a:t>If both prepare, each gets 100; if one prepares 92, but if neither prepares you both get 84.</a:t>
            </a:r>
          </a:p>
          <a:p>
            <a:r>
              <a:rPr lang="is-IS" dirty="0" smtClean="0"/>
              <a:t>Can‘t communicate, how do you decide?</a:t>
            </a:r>
          </a:p>
          <a:p>
            <a:pPr lvl="1"/>
            <a:r>
              <a:rPr lang="is-IS" dirty="0" smtClean="0"/>
              <a:t>Your partner will also need to decide...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2695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Example (2/2)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24649"/>
              </p:ext>
            </p:extLst>
          </p:nvPr>
        </p:nvGraphicFramePr>
        <p:xfrm>
          <a:off x="1647992" y="1706757"/>
          <a:ext cx="7488832" cy="2010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5333"/>
                <a:gridCol w="2368916"/>
                <a:gridCol w="2674583"/>
              </a:tblGrid>
              <a:tr h="720080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/>
                        <a:t>Presentation</a:t>
                      </a:r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/>
                        <a:t>Exam</a:t>
                      </a:r>
                      <a:endParaRPr lang="is-IS" sz="2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is-IS" sz="2800" dirty="0" smtClean="0"/>
                        <a:t>Presentation</a:t>
                      </a:r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90</a:t>
                      </a:r>
                      <a:r>
                        <a:rPr lang="is-IS" sz="2800" dirty="0" smtClean="0"/>
                        <a:t>,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86</a:t>
                      </a:r>
                      <a:r>
                        <a:rPr lang="is-IS" sz="2800" dirty="0" smtClean="0"/>
                        <a:t>,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92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2123">
                <a:tc>
                  <a:txBody>
                    <a:bodyPr/>
                    <a:lstStyle/>
                    <a:p>
                      <a:pPr algn="r"/>
                      <a:r>
                        <a:rPr lang="is-IS" sz="2800" dirty="0" smtClean="0"/>
                        <a:t>Exam</a:t>
                      </a:r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92</a:t>
                      </a:r>
                      <a:r>
                        <a:rPr lang="is-IS" sz="2800" dirty="0" smtClean="0"/>
                        <a:t>,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86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88</a:t>
                      </a:r>
                      <a:r>
                        <a:rPr lang="is-IS" sz="2800" dirty="0" smtClean="0"/>
                        <a:t>,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88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 rot="16200000">
            <a:off x="6485058" y="-919381"/>
            <a:ext cx="303402" cy="4936973"/>
          </a:xfrm>
          <a:prstGeom prst="rightBrace">
            <a:avLst>
              <a:gd name="adj1" fmla="val 53182"/>
              <a:gd name="adj2" fmla="val 50441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Right Brace 5"/>
          <p:cNvSpPr/>
          <p:nvPr/>
        </p:nvSpPr>
        <p:spPr>
          <a:xfrm rot="10800000">
            <a:off x="1431967" y="2470208"/>
            <a:ext cx="231393" cy="1174813"/>
          </a:xfrm>
          <a:prstGeom prst="rightBrace">
            <a:avLst>
              <a:gd name="adj1" fmla="val 53182"/>
              <a:gd name="adj2" fmla="val 50441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TextBox 6"/>
          <p:cNvSpPr txBox="1"/>
          <p:nvPr/>
        </p:nvSpPr>
        <p:spPr>
          <a:xfrm>
            <a:off x="5968472" y="9807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>
                <a:solidFill>
                  <a:srgbClr val="FF0000"/>
                </a:solidFill>
              </a:rPr>
              <a:t>Your partner</a:t>
            </a:r>
            <a:endParaRPr lang="is-I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2872948"/>
            <a:ext cx="60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>
                <a:solidFill>
                  <a:srgbClr val="00B050"/>
                </a:solidFill>
              </a:rPr>
              <a:t>You</a:t>
            </a:r>
            <a:endParaRPr lang="is-IS" b="1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987824" y="378904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1720" y="43651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dirty="0" smtClean="0">
                <a:solidFill>
                  <a:srgbClr val="002060"/>
                </a:solidFill>
              </a:rPr>
              <a:t>Strategies</a:t>
            </a:r>
            <a:endParaRPr lang="is-I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433283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dirty="0" smtClean="0">
                <a:solidFill>
                  <a:srgbClr val="002060"/>
                </a:solidFill>
              </a:rPr>
              <a:t>Payoff for </a:t>
            </a:r>
          </a:p>
          <a:p>
            <a:pPr algn="ctr"/>
            <a:r>
              <a:rPr lang="is-IS" b="1" dirty="0" smtClean="0">
                <a:solidFill>
                  <a:srgbClr val="002060"/>
                </a:solidFill>
              </a:rPr>
              <a:t>row player,column player</a:t>
            </a:r>
            <a:endParaRPr lang="is-IS" b="1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/>
          <p:cNvCxnSpPr>
            <a:stCxn id="14" idx="0"/>
            <a:endCxn id="4" idx="2"/>
          </p:cNvCxnSpPr>
          <p:nvPr/>
        </p:nvCxnSpPr>
        <p:spPr>
          <a:xfrm flipH="1" flipV="1">
            <a:off x="5392408" y="3717032"/>
            <a:ext cx="79692" cy="6158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1435608" y="1124744"/>
            <a:ext cx="7498080" cy="512365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pPr marL="82296" indent="0">
              <a:buNone/>
            </a:pPr>
            <a:endParaRPr lang="is-IS" dirty="0" smtClean="0"/>
          </a:p>
          <a:p>
            <a:r>
              <a:rPr lang="is-IS" dirty="0" smtClean="0"/>
              <a:t>What will happen in this game?</a:t>
            </a:r>
          </a:p>
          <a:p>
            <a:pPr lvl="1"/>
            <a:r>
              <a:rPr lang="is-IS" dirty="0" smtClean="0"/>
              <a:t>Each player thinks studying for exam is safer</a:t>
            </a:r>
          </a:p>
        </p:txBody>
      </p:sp>
    </p:spTree>
    <p:extLst>
      <p:ext uri="{BB962C8B-B14F-4D97-AF65-F5344CB8AC3E}">
        <p14:creationId xmlns:p14="http://schemas.microsoft.com/office/powerpoint/2010/main" val="22174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Reasoning about behavior in a game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472608"/>
          </a:xfrm>
        </p:spPr>
        <p:txBody>
          <a:bodyPr>
            <a:normAutofit/>
          </a:bodyPr>
          <a:lstStyle/>
          <a:p>
            <a:r>
              <a:rPr lang="is-IS" dirty="0" smtClean="0"/>
              <a:t>How are the players likely to behave?</a:t>
            </a:r>
          </a:p>
          <a:p>
            <a:r>
              <a:rPr lang="is-IS" dirty="0" smtClean="0"/>
              <a:t>Need a few assumptions</a:t>
            </a:r>
          </a:p>
          <a:p>
            <a:pPr lvl="1"/>
            <a:r>
              <a:rPr lang="is-IS" dirty="0" smtClean="0"/>
              <a:t>The payoff for a player should capture all rewards</a:t>
            </a:r>
          </a:p>
          <a:p>
            <a:pPr lvl="2"/>
            <a:r>
              <a:rPr lang="is-IS" dirty="0"/>
              <a:t>I</a:t>
            </a:r>
            <a:r>
              <a:rPr lang="is-IS" dirty="0" smtClean="0"/>
              <a:t>ncluding altruism</a:t>
            </a:r>
          </a:p>
          <a:p>
            <a:pPr lvl="1"/>
            <a:r>
              <a:rPr lang="is-IS" dirty="0" smtClean="0"/>
              <a:t>Players know all possible strategies and payoffs to other players</a:t>
            </a:r>
          </a:p>
          <a:p>
            <a:pPr lvl="2"/>
            <a:r>
              <a:rPr lang="is-IS" dirty="0" smtClean="0"/>
              <a:t>Not always true!</a:t>
            </a:r>
          </a:p>
          <a:p>
            <a:pPr lvl="1"/>
            <a:r>
              <a:rPr lang="is-IS" dirty="0" smtClean="0"/>
              <a:t>Players </a:t>
            </a:r>
            <a:r>
              <a:rPr lang="is-IS" dirty="0"/>
              <a:t>are </a:t>
            </a:r>
            <a:r>
              <a:rPr lang="is-IS" i="1" dirty="0" smtClean="0">
                <a:solidFill>
                  <a:srgbClr val="7030A0"/>
                </a:solidFill>
              </a:rPr>
              <a:t>rational</a:t>
            </a:r>
            <a:endParaRPr lang="is-IS" dirty="0" smtClean="0"/>
          </a:p>
          <a:p>
            <a:pPr lvl="2"/>
            <a:r>
              <a:rPr lang="is-IS" dirty="0" smtClean="0"/>
              <a:t>Each players wants to maximize her own payoff</a:t>
            </a:r>
          </a:p>
          <a:p>
            <a:pPr lvl="2"/>
            <a:r>
              <a:rPr lang="is-IS" dirty="0" smtClean="0"/>
              <a:t>Each player succeeds in picking the optimal strategy</a:t>
            </a:r>
          </a:p>
          <a:p>
            <a:pPr lvl="2"/>
            <a:endParaRPr lang="is-I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0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Reasoning about behavior in a game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Let‘s look at behavior in the example</a:t>
            </a:r>
          </a:p>
          <a:p>
            <a:r>
              <a:rPr lang="is-IS" dirty="0" smtClean="0"/>
              <a:t>Each player has a </a:t>
            </a:r>
            <a:r>
              <a:rPr lang="is-IS" i="1" dirty="0" smtClean="0">
                <a:solidFill>
                  <a:srgbClr val="7030A0"/>
                </a:solidFill>
              </a:rPr>
              <a:t>strictly dominant strategy</a:t>
            </a:r>
            <a:endParaRPr lang="is-IS" dirty="0" smtClean="0"/>
          </a:p>
          <a:p>
            <a:pPr lvl="1"/>
            <a:r>
              <a:rPr lang="is-IS" dirty="0" smtClean="0"/>
              <a:t>“</a:t>
            </a:r>
            <a:r>
              <a:rPr lang="is-IS" dirty="0"/>
              <a:t>E</a:t>
            </a:r>
            <a:r>
              <a:rPr lang="is-IS" dirty="0" smtClean="0"/>
              <a:t>xam“ strategy strictly better than all other options</a:t>
            </a:r>
          </a:p>
          <a:p>
            <a:r>
              <a:rPr lang="is-IS" dirty="0" smtClean="0"/>
              <a:t>No matter what your partner does, you should study for the exam</a:t>
            </a:r>
          </a:p>
          <a:p>
            <a:pPr lvl="1"/>
            <a:r>
              <a:rPr lang="is-IS" dirty="0" smtClean="0"/>
              <a:t>We can predict the outcome</a:t>
            </a:r>
          </a:p>
          <a:p>
            <a:r>
              <a:rPr lang="is-IS" dirty="0" smtClean="0"/>
              <a:t>But both could be better off!</a:t>
            </a:r>
          </a:p>
          <a:p>
            <a:pPr lvl="1"/>
            <a:r>
              <a:rPr lang="is-IS" dirty="0" smtClean="0"/>
              <a:t>The </a:t>
            </a:r>
            <a:r>
              <a:rPr lang="is-IS" dirty="0" smtClean="0">
                <a:solidFill>
                  <a:srgbClr val="00B050"/>
                </a:solidFill>
              </a:rPr>
              <a:t>90,</a:t>
            </a:r>
            <a:r>
              <a:rPr lang="is-IS" dirty="0" smtClean="0">
                <a:solidFill>
                  <a:srgbClr val="FF0000"/>
                </a:solidFill>
              </a:rPr>
              <a:t>90</a:t>
            </a:r>
            <a:r>
              <a:rPr lang="is-IS" dirty="0" smtClean="0"/>
              <a:t> outcome won‘t happen during rational play</a:t>
            </a:r>
          </a:p>
        </p:txBody>
      </p:sp>
    </p:spTree>
    <p:extLst>
      <p:ext uri="{BB962C8B-B14F-4D97-AF65-F5344CB8AC3E}">
        <p14:creationId xmlns:p14="http://schemas.microsoft.com/office/powerpoint/2010/main" val="167135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The prisoner‘s dilemma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Two suspects arrested and                     suspected for robbery.</a:t>
            </a:r>
          </a:p>
          <a:p>
            <a:r>
              <a:rPr lang="is-IS" dirty="0" smtClean="0"/>
              <a:t>Interrogated separately</a:t>
            </a:r>
          </a:p>
          <a:p>
            <a:pPr lvl="1"/>
            <a:r>
              <a:rPr lang="is-IS" dirty="0" smtClean="0"/>
              <a:t>If neither confesses, both get 1 year sentence </a:t>
            </a:r>
          </a:p>
          <a:p>
            <a:pPr lvl="1"/>
            <a:r>
              <a:rPr lang="is-IS" dirty="0" smtClean="0"/>
              <a:t>If one confesses, other person gets 10 years</a:t>
            </a:r>
          </a:p>
          <a:p>
            <a:pPr lvl="1"/>
            <a:r>
              <a:rPr lang="is-IS" dirty="0" smtClean="0"/>
              <a:t>If both confess, 4 years in prison each</a:t>
            </a:r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endParaRPr lang="is-IS" dirty="0" smtClean="0"/>
          </a:p>
          <a:p>
            <a:pPr lvl="1"/>
            <a:endParaRPr lang="is-I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995055"/>
              </p:ext>
            </p:extLst>
          </p:nvPr>
        </p:nvGraphicFramePr>
        <p:xfrm>
          <a:off x="1475656" y="4365104"/>
          <a:ext cx="7344817" cy="158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4011"/>
                <a:gridCol w="2438557"/>
                <a:gridCol w="2232249"/>
              </a:tblGrid>
              <a:tr h="550024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baseline="0" dirty="0" smtClean="0"/>
                        <a:t>Don‘t confess</a:t>
                      </a:r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/>
                        <a:t>Confess</a:t>
                      </a:r>
                      <a:endParaRPr lang="is-IS" sz="2800" dirty="0"/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800" dirty="0" smtClean="0"/>
                        <a:t>Don‘t confess</a:t>
                      </a:r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-1</a:t>
                      </a:r>
                      <a:r>
                        <a:rPr lang="is-IS" sz="2800" dirty="0" smtClean="0"/>
                        <a:t>, 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-10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0477">
                <a:tc>
                  <a:txBody>
                    <a:bodyPr/>
                    <a:lstStyle/>
                    <a:p>
                      <a:pPr algn="r"/>
                      <a:r>
                        <a:rPr lang="is-IS" sz="2800" dirty="0" smtClean="0"/>
                        <a:t>Confess</a:t>
                      </a:r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-10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-4</a:t>
                      </a:r>
                      <a:r>
                        <a:rPr lang="is-IS" sz="2800" dirty="0" smtClean="0"/>
                        <a:t>,</a:t>
                      </a:r>
                      <a:r>
                        <a:rPr lang="is-IS" sz="2800" baseline="0" dirty="0" smtClean="0"/>
                        <a:t>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-4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24744"/>
            <a:ext cx="2116832" cy="158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9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12683</TotalTime>
  <Words>2266</Words>
  <Application>Microsoft Office PowerPoint</Application>
  <PresentationFormat>On-screen Show (4:3)</PresentationFormat>
  <Paragraphs>446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Solstice</vt:lpstr>
      <vt:lpstr>The Structure of Networks</vt:lpstr>
      <vt:lpstr>Game theory</vt:lpstr>
      <vt:lpstr>Why study game theory?</vt:lpstr>
      <vt:lpstr>What is a game?</vt:lpstr>
      <vt:lpstr>Example (1/2)</vt:lpstr>
      <vt:lpstr>Example (2/2)</vt:lpstr>
      <vt:lpstr>Reasoning about behavior in a game</vt:lpstr>
      <vt:lpstr>Reasoning about behavior in a game</vt:lpstr>
      <vt:lpstr>The prisoner‘s dilemma</vt:lpstr>
      <vt:lpstr>Interpretations</vt:lpstr>
      <vt:lpstr>Best response</vt:lpstr>
      <vt:lpstr>Dominant strategy</vt:lpstr>
      <vt:lpstr>Example: Marketing game (1/2)</vt:lpstr>
      <vt:lpstr>Example: Marketing game (2/2)</vt:lpstr>
      <vt:lpstr>Equilibrium concepts</vt:lpstr>
      <vt:lpstr>Nash equilibrium</vt:lpstr>
      <vt:lpstr>Example: Nash equilibrium</vt:lpstr>
      <vt:lpstr>Example: Nash equilibrium</vt:lpstr>
      <vt:lpstr>Important games</vt:lpstr>
      <vt:lpstr>Important games</vt:lpstr>
      <vt:lpstr>Important games</vt:lpstr>
      <vt:lpstr>Mixed strategies</vt:lpstr>
      <vt:lpstr>Mixed strategies</vt:lpstr>
      <vt:lpstr>Mixed strategies</vt:lpstr>
      <vt:lpstr>Mixed strategies</vt:lpstr>
      <vt:lpstr>Mixed strategies</vt:lpstr>
      <vt:lpstr>Mixed strategies: Examples</vt:lpstr>
      <vt:lpstr>Mixed strategies: Examples</vt:lpstr>
      <vt:lpstr>Mixed strategies: Examples</vt:lpstr>
      <vt:lpstr>Pareto optimality</vt:lpstr>
      <vt:lpstr>Social optimality</vt:lpstr>
    </vt:vector>
  </TitlesOfParts>
  <Company>Háskólinn í Reykjavík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Ýmir Vigfússon</dc:creator>
  <cp:lastModifiedBy>Ýmir Vigfússon</cp:lastModifiedBy>
  <cp:revision>104</cp:revision>
  <dcterms:created xsi:type="dcterms:W3CDTF">2011-06-30T15:04:41Z</dcterms:created>
  <dcterms:modified xsi:type="dcterms:W3CDTF">2011-07-11T16:07:58Z</dcterms:modified>
</cp:coreProperties>
</file>