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2"/>
  </p:notesMasterIdLst>
  <p:sldIdLst>
    <p:sldId id="256" r:id="rId2"/>
    <p:sldId id="388" r:id="rId3"/>
    <p:sldId id="394" r:id="rId4"/>
    <p:sldId id="395" r:id="rId5"/>
    <p:sldId id="396" r:id="rId6"/>
    <p:sldId id="442" r:id="rId7"/>
    <p:sldId id="397" r:id="rId8"/>
    <p:sldId id="390" r:id="rId9"/>
    <p:sldId id="398" r:id="rId10"/>
    <p:sldId id="392" r:id="rId11"/>
    <p:sldId id="391" r:id="rId12"/>
    <p:sldId id="403" r:id="rId13"/>
    <p:sldId id="389" r:id="rId14"/>
    <p:sldId id="404" r:id="rId15"/>
    <p:sldId id="405" r:id="rId16"/>
    <p:sldId id="406" r:id="rId17"/>
    <p:sldId id="407" r:id="rId18"/>
    <p:sldId id="408" r:id="rId19"/>
    <p:sldId id="409" r:id="rId20"/>
    <p:sldId id="410" r:id="rId21"/>
    <p:sldId id="411" r:id="rId22"/>
    <p:sldId id="412" r:id="rId23"/>
    <p:sldId id="413" r:id="rId24"/>
    <p:sldId id="414" r:id="rId25"/>
    <p:sldId id="415" r:id="rId26"/>
    <p:sldId id="416" r:id="rId27"/>
    <p:sldId id="417" r:id="rId28"/>
    <p:sldId id="418" r:id="rId29"/>
    <p:sldId id="419" r:id="rId30"/>
    <p:sldId id="420" r:id="rId31"/>
    <p:sldId id="421" r:id="rId32"/>
    <p:sldId id="422" r:id="rId33"/>
    <p:sldId id="423" r:id="rId34"/>
    <p:sldId id="424" r:id="rId35"/>
    <p:sldId id="426" r:id="rId36"/>
    <p:sldId id="427" r:id="rId37"/>
    <p:sldId id="428" r:id="rId38"/>
    <p:sldId id="429" r:id="rId39"/>
    <p:sldId id="430" r:id="rId40"/>
    <p:sldId id="431" r:id="rId41"/>
    <p:sldId id="432" r:id="rId42"/>
    <p:sldId id="433" r:id="rId43"/>
    <p:sldId id="434" r:id="rId44"/>
    <p:sldId id="435" r:id="rId45"/>
    <p:sldId id="436" r:id="rId46"/>
    <p:sldId id="440" r:id="rId47"/>
    <p:sldId id="437" r:id="rId48"/>
    <p:sldId id="438" r:id="rId49"/>
    <p:sldId id="441" r:id="rId50"/>
    <p:sldId id="439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636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D9AF90-E5BB-4D50-81CE-68E26F78021B}" type="datetimeFigureOut">
              <a:rPr lang="is-IS" smtClean="0"/>
              <a:t>4.2.2015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743EC8-0599-4418-8C72-F4CBC6FA9E3A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483169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215882"/>
            <a:ext cx="7406640" cy="83685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268760"/>
            <a:ext cx="7406640" cy="2333904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124744"/>
            <a:ext cx="7498080" cy="5123656"/>
          </a:xfrm>
        </p:spPr>
        <p:txBody>
          <a:bodyPr/>
          <a:lstStyle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B050"/>
                </a:solidFill>
              </a:defRPr>
            </a:lvl3pPr>
            <a:lvl4pPr>
              <a:defRPr>
                <a:solidFill>
                  <a:srgbClr val="C00000"/>
                </a:solidFill>
              </a:defRPr>
            </a:lvl4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rgbClr val="002060">
              <a:alpha val="33000"/>
            </a:srgb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rgbClr val="7030A0"/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rgbClr val="0070C0">
                  <a:lumMod val="36000"/>
                  <a:lumOff val="64000"/>
                </a:srgb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0609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052736"/>
            <a:ext cx="7498080" cy="5195664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54AB02A5-4FE5-49D9-9E24-09F23B90C450}" type="datetimeFigureOut">
              <a:rPr lang="en-US" smtClean="0"/>
              <a:t>2/4/2015</a:t>
            </a:fld>
            <a:endParaRPr lang="en-US" sz="1200" dirty="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kumimoji="0" lang="en-US" sz="1200" dirty="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 eaLnBrk="1" latinLnBrk="0" hangingPunct="1"/>
            <a:fld id="{6294C92D-0306-4E69-9CD3-20855E849650}" type="slidenum">
              <a:rPr kumimoji="0" lang="en-US" smtClean="0"/>
              <a:t>‹#›</a:t>
            </a:fld>
            <a:endParaRPr kumimoji="0" lang="en-US" sz="1200" dirty="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rgbClr val="0070C0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rgbClr val="00B050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rgbClr val="C00000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youtube.com/watch?v=qhz1wPbhiuw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/imgres?imgurl=http://www.foodsubs.com/Photos/apple-braeburn.jpg&amp;imgrefurl=http://www.foodsubs.com/Apples.html&amp;usg=__WtiOztn8i5iI28WXQdLvIEyGBYA=&amp;h=294&amp;w=322&amp;sz=10&amp;hl=en&amp;start=17&amp;um=1&amp;tbnid=100LsRloOgr-nM:&amp;tbnh=108&amp;tbnw=118&amp;prev=/images?q=apple&amp;hl=en&amp;rls=com.microsoft:en-us&amp;um=1" TargetMode="External"/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com/imgres?imgurl=http://static.bigstockphoto.com/thumbs/1/1/5/large/511162.jpg&amp;imgrefurl=http://www.bigstockphoto.com/photo/view/511162&amp;usg=__HcS6EW2QF24XBb-cnwWsZJypbRI=&amp;h=277&amp;w=370&amp;sz=18&amp;hl=en&amp;start=1&amp;um=1&amp;tbnid=IKEjT_ZJyVU98M:&amp;tbnh=91&amp;tbnw=122&amp;prev=/images?q=sold+stamp&amp;hl=en&amp;rls=com.microsoft:en-us&amp;um=1" TargetMode="External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youtube.com/watch?v=V2CK2TatM_U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/imgres?imgurl=http://www.foodsubs.com/Photos/apple-braeburn.jpg&amp;imgrefurl=http://www.foodsubs.com/Apples.html&amp;usg=__WtiOztn8i5iI28WXQdLvIEyGBYA=&amp;h=294&amp;w=322&amp;sz=10&amp;hl=en&amp;start=17&amp;um=1&amp;tbnid=100LsRloOgr-nM:&amp;tbnh=108&amp;tbnw=118&amp;prev=/images?q=apple&amp;hl=en&amp;rls=com.microsoft:en-us&amp;um=1" TargetMode="External"/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com/imgres?imgurl=http://static.bigstockphoto.com/thumbs/1/1/5/large/511162.jpg&amp;imgrefurl=http://www.bigstockphoto.com/photo/view/511162&amp;usg=__HcS6EW2QF24XBb-cnwWsZJypbRI=&amp;h=277&amp;w=370&amp;sz=18&amp;hl=en&amp;start=1&amp;um=1&amp;tbnid=IKEjT_ZJyVU98M:&amp;tbnh=91&amp;tbnw=122&amp;prev=/images?q=sold+stamp&amp;hl=en&amp;rls=com.microsoft:en-us&amp;um=1" TargetMode="External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/imgres?imgurl=http://static.bigstockphoto.com/thumbs/1/1/5/large/511162.jpg&amp;imgrefurl=http://www.bigstockphoto.com/photo/view/511162&amp;usg=__HcS6EW2QF24XBb-cnwWsZJypbRI=&amp;h=277&amp;w=370&amp;sz=18&amp;hl=en&amp;start=1&amp;um=1&amp;tbnid=IKEjT_ZJyVU98M:&amp;tbnh=91&amp;tbnw=122&amp;prev=/images?q=sold+stamp&amp;hl=en&amp;rls=com.microsoft:en-us&amp;um=1" TargetMode="External"/><Relationship Id="rId3" Type="http://schemas.openxmlformats.org/officeDocument/2006/relationships/image" Target="../media/image17.jpeg"/><Relationship Id="rId7" Type="http://schemas.openxmlformats.org/officeDocument/2006/relationships/image" Target="../media/image15.jpeg"/><Relationship Id="rId2" Type="http://schemas.openxmlformats.org/officeDocument/2006/relationships/hyperlink" Target="http://images.google.com/imgres?imgurl=http://www.foodsubs.com/Photos/apple-braeburn.jpg&amp;imgrefurl=http://www.foodsubs.com/Apples.html&amp;usg=__WtiOztn8i5iI28WXQdLvIEyGBYA=&amp;h=294&amp;w=322&amp;sz=10&amp;hl=en&amp;start=17&amp;um=1&amp;tbnid=100LsRloOgr-nM:&amp;tbnh=108&amp;tbnw=118&amp;prev=/images?q=apple&amp;hl=en&amp;rls=com.microsoft:en-us&amp;um=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/imgres?imgurl=http://www.foodsubs.com/Photos/apple-braeburn.jpg&amp;imgrefurl=http://www.foodsubs.com/Apples.html&amp;usg=__WtiOztn8i5iI28WXQdLvIEyGBYA=&amp;h=294&amp;w=322&amp;sz=10&amp;hl=en&amp;start=17&amp;um=1&amp;tbnid=100LsRloOgr-nM:&amp;tbnh=108&amp;tbnw=118&amp;prev=/images?q=apple&amp;hl=en&amp;rls=com.microsoft:en-us&amp;um=1" TargetMode="External"/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com/imgres?imgurl=http://static.bigstockphoto.com/thumbs/1/1/5/large/511162.jpg&amp;imgrefurl=http://www.bigstockphoto.com/photo/view/511162&amp;usg=__HcS6EW2QF24XBb-cnwWsZJypbRI=&amp;h=277&amp;w=370&amp;sz=18&amp;hl=en&amp;start=1&amp;um=1&amp;tbnid=IKEjT_ZJyVU98M:&amp;tbnh=91&amp;tbnw=122&amp;prev=/images?q=sold+stamp&amp;hl=en&amp;rls=com.microsoft:en-us&amp;um=1" TargetMode="External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hyperlink" Target="http://en.wikipedia.org/wiki/File:William_Vickrey.gif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hyperlink" Target="http://images.google.com/imgres?imgurl=http://cincinnatirealestateauctions.com/images/CincinnatiRealEstateAuctions3.jpg&amp;imgrefurl=http://cincinnatirealestateauctions.com/&amp;usg=__jIaR_sTp94ihql89h9ZNlBMFFyo=&amp;h=481&amp;w=245&amp;sz=16&amp;hl=en&amp;start=1&amp;um=1&amp;tbnid=F-msFc21xdqykM:&amp;tbnh=129&amp;tbnw=66&amp;prev=/images?q=auctioneer&amp;hl=en&amp;rls=com.microsoft:en-us&amp;um=1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4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5.w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8.w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9.w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is-IS" dirty="0" smtClean="0"/>
              <a:t>The Structure of Networks</a:t>
            </a:r>
            <a:endParaRPr lang="is-I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1052736"/>
            <a:ext cx="7406640" cy="792088"/>
          </a:xfrm>
        </p:spPr>
        <p:txBody>
          <a:bodyPr/>
          <a:lstStyle/>
          <a:p>
            <a:pPr algn="ctr"/>
            <a:r>
              <a:rPr lang="is-IS" i="1" dirty="0" smtClean="0">
                <a:solidFill>
                  <a:schemeClr val="tx1"/>
                </a:solidFill>
              </a:rPr>
              <a:t>with emphasis on information and social networks</a:t>
            </a:r>
          </a:p>
          <a:p>
            <a:pPr algn="ctr"/>
            <a:endParaRPr lang="is-IS" i="1" dirty="0">
              <a:solidFill>
                <a:schemeClr val="tx1"/>
              </a:solidFill>
            </a:endParaRPr>
          </a:p>
          <a:p>
            <a:pPr algn="ctr"/>
            <a:endParaRPr lang="is-IS" i="1" dirty="0" smtClean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2852936"/>
            <a:ext cx="77768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4000" dirty="0" smtClean="0"/>
              <a:t>Auctions</a:t>
            </a:r>
          </a:p>
          <a:p>
            <a:pPr algn="ctr"/>
            <a:endParaRPr lang="is-IS" sz="4000" dirty="0" smtClean="0"/>
          </a:p>
          <a:p>
            <a:pPr algn="ctr"/>
            <a:r>
              <a:rPr lang="is-IS" sz="4000" dirty="0" smtClean="0"/>
              <a:t>Chapter </a:t>
            </a:r>
            <a:r>
              <a:rPr lang="is-IS" sz="4000" dirty="0" smtClean="0"/>
              <a:t>9</a:t>
            </a:r>
          </a:p>
          <a:p>
            <a:pPr algn="ctr"/>
            <a:endParaRPr lang="is-IS" sz="4000" dirty="0" smtClean="0"/>
          </a:p>
          <a:p>
            <a:pPr algn="ctr"/>
            <a:r>
              <a:rPr lang="is-IS" sz="4000" i="1" dirty="0" smtClean="0"/>
              <a:t>Ýmir Vigfússon</a:t>
            </a:r>
          </a:p>
          <a:p>
            <a:pPr algn="ctr"/>
            <a:endParaRPr lang="is-IS" sz="4000" dirty="0"/>
          </a:p>
        </p:txBody>
      </p:sp>
    </p:spTree>
    <p:extLst>
      <p:ext uri="{BB962C8B-B14F-4D97-AF65-F5344CB8AC3E}">
        <p14:creationId xmlns:p14="http://schemas.microsoft.com/office/powerpoint/2010/main" val="267111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First steps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Commitment to a mechanism is power</a:t>
            </a:r>
          </a:p>
          <a:p>
            <a:pPr lvl="1"/>
            <a:r>
              <a:rPr lang="is-IS" dirty="0" smtClean="0"/>
              <a:t>Surplus = y - x</a:t>
            </a:r>
          </a:p>
          <a:p>
            <a:pPr lvl="1"/>
            <a:r>
              <a:rPr lang="is-IS" dirty="0" smtClean="0"/>
              <a:t>If the seller decides on the mechanism</a:t>
            </a:r>
          </a:p>
          <a:p>
            <a:pPr lvl="2"/>
            <a:r>
              <a:rPr lang="is-IS" dirty="0" smtClean="0"/>
              <a:t>She gets (most) of the surplus</a:t>
            </a:r>
          </a:p>
          <a:p>
            <a:pPr lvl="1"/>
            <a:r>
              <a:rPr lang="is-IS" dirty="0" smtClean="0"/>
              <a:t>If the buyer decides the mechanism</a:t>
            </a:r>
          </a:p>
          <a:p>
            <a:pPr lvl="2"/>
            <a:r>
              <a:rPr lang="is-IS" dirty="0" smtClean="0"/>
              <a:t>He gets (most) of the surplus</a:t>
            </a:r>
          </a:p>
          <a:p>
            <a:pPr lvl="1"/>
            <a:r>
              <a:rPr lang="is-IS" dirty="0" smtClean="0"/>
              <a:t>If decided together somehow</a:t>
            </a:r>
          </a:p>
          <a:p>
            <a:pPr lvl="2"/>
            <a:r>
              <a:rPr lang="is-IS" dirty="0" smtClean="0"/>
              <a:t>Variant of bargaining (we won‘t cover this)</a:t>
            </a:r>
          </a:p>
          <a:p>
            <a:r>
              <a:rPr lang="is-IS" dirty="0" smtClean="0"/>
              <a:t>Okay, but what if we don‘t know the intrinsic values?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51603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First steps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124744"/>
            <a:ext cx="7708392" cy="5544616"/>
          </a:xfrm>
        </p:spPr>
        <p:txBody>
          <a:bodyPr>
            <a:normAutofit fontScale="92500" lnSpcReduction="20000"/>
          </a:bodyPr>
          <a:lstStyle/>
          <a:p>
            <a:r>
              <a:rPr lang="is-IS" dirty="0" smtClean="0"/>
              <a:t>We could just ask how much people are willing to pay</a:t>
            </a:r>
          </a:p>
          <a:p>
            <a:pPr lvl="1"/>
            <a:r>
              <a:rPr lang="is-IS" dirty="0" smtClean="0"/>
              <a:t>But would they lie? </a:t>
            </a:r>
          </a:p>
          <a:p>
            <a:pPr lvl="1"/>
            <a:r>
              <a:rPr lang="is-IS" dirty="0" smtClean="0"/>
              <a:t>Or manipulate the outcome?</a:t>
            </a:r>
          </a:p>
          <a:p>
            <a:endParaRPr lang="is-IS" dirty="0" smtClean="0"/>
          </a:p>
          <a:p>
            <a:r>
              <a:rPr lang="is-IS" dirty="0" smtClean="0"/>
              <a:t>Problem:</a:t>
            </a:r>
          </a:p>
          <a:p>
            <a:pPr lvl="1"/>
            <a:r>
              <a:rPr lang="is-IS" dirty="0" smtClean="0">
                <a:solidFill>
                  <a:srgbClr val="00B050"/>
                </a:solidFill>
              </a:rPr>
              <a:t>How do we motivate buyers to reveal their true values?</a:t>
            </a:r>
          </a:p>
          <a:p>
            <a:pPr lvl="1"/>
            <a:endParaRPr lang="is-IS" dirty="0" smtClean="0">
              <a:solidFill>
                <a:srgbClr val="00B050"/>
              </a:solidFill>
            </a:endParaRPr>
          </a:p>
          <a:p>
            <a:r>
              <a:rPr lang="is-IS" dirty="0" smtClean="0"/>
              <a:t>Auction theory sub-field of </a:t>
            </a:r>
            <a:r>
              <a:rPr lang="is-IS" i="1" dirty="0" smtClean="0"/>
              <a:t>Mechanism Design</a:t>
            </a:r>
            <a:endParaRPr lang="is-IS" dirty="0"/>
          </a:p>
          <a:p>
            <a:pPr lvl="1"/>
            <a:r>
              <a:rPr lang="is-IS" dirty="0" smtClean="0"/>
              <a:t>We design the market, „Economists as engineers“</a:t>
            </a:r>
          </a:p>
          <a:p>
            <a:pPr lvl="1"/>
            <a:r>
              <a:rPr lang="is-IS" dirty="0" smtClean="0"/>
              <a:t>Design an auction so that </a:t>
            </a:r>
            <a:r>
              <a:rPr lang="is-IS" i="1" dirty="0" smtClean="0"/>
              <a:t>in equilibrium </a:t>
            </a:r>
            <a:r>
              <a:rPr lang="is-IS" dirty="0" smtClean="0"/>
              <a:t>we get the results that we want</a:t>
            </a:r>
          </a:p>
          <a:p>
            <a:pPr lvl="1"/>
            <a:endParaRPr lang="is-IS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921" y="1988840"/>
            <a:ext cx="1436563" cy="1432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934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115616" y="0"/>
            <a:ext cx="7571184" cy="1143000"/>
          </a:xfrm>
        </p:spPr>
        <p:txBody>
          <a:bodyPr/>
          <a:lstStyle/>
          <a:p>
            <a:r>
              <a:rPr lang="en-US" dirty="0" smtClean="0"/>
              <a:t>Goal of auctions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43608" y="1143000"/>
            <a:ext cx="7643192" cy="5334000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A seller (“auctioneer”) may have several goals.</a:t>
            </a:r>
          </a:p>
          <a:p>
            <a:pPr>
              <a:buNone/>
            </a:pPr>
            <a:endParaRPr lang="en-US" sz="2800" dirty="0" smtClean="0"/>
          </a:p>
          <a:p>
            <a:pPr marL="514350" indent="-514350">
              <a:buNone/>
            </a:pPr>
            <a:r>
              <a:rPr lang="en-US" sz="2800" u="sng" dirty="0" smtClean="0"/>
              <a:t>Most common goals: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Maximize </a:t>
            </a:r>
            <a:r>
              <a:rPr lang="en-US" sz="2800" dirty="0" smtClean="0">
                <a:solidFill>
                  <a:srgbClr val="006600"/>
                </a:solidFill>
              </a:rPr>
              <a:t>revenue </a:t>
            </a:r>
            <a:r>
              <a:rPr lang="en-US" sz="2800" dirty="0" smtClean="0"/>
              <a:t>(profit)</a:t>
            </a:r>
          </a:p>
          <a:p>
            <a:pPr marL="914400" lvl="1" indent="-514350">
              <a:buNone/>
            </a:pP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Maximize </a:t>
            </a:r>
            <a:r>
              <a:rPr lang="en-US" sz="2800" dirty="0" smtClean="0">
                <a:solidFill>
                  <a:srgbClr val="006600"/>
                </a:solidFill>
              </a:rPr>
              <a:t>social welfare </a:t>
            </a:r>
            <a:r>
              <a:rPr lang="en-US" sz="2800" dirty="0" smtClean="0"/>
              <a:t>(efficiency)</a:t>
            </a:r>
          </a:p>
          <a:p>
            <a:pPr marL="914400" lvl="1" indent="-514350"/>
            <a:r>
              <a:rPr lang="en-US" sz="2400" dirty="0" smtClean="0"/>
              <a:t>Give the item to the buyer </a:t>
            </a:r>
            <a:r>
              <a:rPr lang="en-US" sz="2400" dirty="0" smtClean="0"/>
              <a:t>who wants </a:t>
            </a:r>
            <a:r>
              <a:rPr lang="en-US" sz="2400" dirty="0" smtClean="0"/>
              <a:t>it the most. (regardless of payments.)</a:t>
            </a:r>
            <a:br>
              <a:rPr lang="en-US" sz="2400" dirty="0" smtClean="0"/>
            </a:b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006600"/>
                </a:solidFill>
              </a:rPr>
              <a:t>Fairness</a:t>
            </a:r>
            <a:r>
              <a:rPr lang="en-US" sz="2800" dirty="0" smtClean="0"/>
              <a:t>:</a:t>
            </a:r>
            <a:br>
              <a:rPr lang="en-US" sz="2800" dirty="0" smtClean="0"/>
            </a:br>
            <a:r>
              <a:rPr lang="en-US" sz="2800" dirty="0" smtClean="0"/>
              <a:t>for example, give items to the poor.</a:t>
            </a:r>
          </a:p>
          <a:p>
            <a:pPr marL="914400" lvl="1" indent="-514350"/>
            <a:endParaRPr lang="en-US" sz="2400" dirty="0" smtClean="0"/>
          </a:p>
          <a:p>
            <a:pPr marL="514350" indent="-514350">
              <a:buNone/>
            </a:pPr>
            <a:endParaRPr lang="en-US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6400800" y="4648200"/>
            <a:ext cx="2514600" cy="838200"/>
          </a:xfrm>
          <a:prstGeom prst="wedgeRoundRectCallout">
            <a:avLst>
              <a:gd name="adj1" fmla="val -121514"/>
              <a:gd name="adj2" fmla="val -52572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This is our focus today.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15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Types of auctions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Ascending-bid (English auctions)</a:t>
            </a:r>
            <a:endParaRPr lang="is-IS" dirty="0"/>
          </a:p>
        </p:txBody>
      </p:sp>
      <p:pic>
        <p:nvPicPr>
          <p:cNvPr id="4" name="Content Placeholder 7" descr="SOTHBEYS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2060848"/>
            <a:ext cx="6243782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26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043608" y="0"/>
            <a:ext cx="7643192" cy="1143000"/>
          </a:xfrm>
        </p:spPr>
        <p:txBody>
          <a:bodyPr/>
          <a:lstStyle/>
          <a:p>
            <a:r>
              <a:rPr lang="en-US" dirty="0" smtClean="0"/>
              <a:t>English Auctions at </a:t>
            </a:r>
            <a:r>
              <a:rPr lang="en-US" dirty="0" err="1" smtClean="0">
                <a:hlinkClick r:id="rId2"/>
              </a:rPr>
              <a:t>ebay</a:t>
            </a:r>
            <a:endParaRPr lang="en-US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0" y="1678423"/>
            <a:ext cx="8972550" cy="4493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0510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022920" y="0"/>
            <a:ext cx="8229600" cy="1143000"/>
          </a:xfrm>
        </p:spPr>
        <p:txBody>
          <a:bodyPr/>
          <a:lstStyle/>
          <a:p>
            <a:r>
              <a:rPr lang="en-US" dirty="0" smtClean="0"/>
              <a:t>English auction - rules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143000"/>
            <a:ext cx="5486400" cy="5334000"/>
          </a:xfr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marL="514350" indent="-514350"/>
            <a:r>
              <a:rPr lang="en-US" sz="2800" dirty="0" smtClean="0"/>
              <a:t>Price </a:t>
            </a:r>
            <a:r>
              <a:rPr lang="en-US" sz="2800" i="1" dirty="0" smtClean="0">
                <a:solidFill>
                  <a:srgbClr val="3B0A92"/>
                </a:solidFill>
              </a:rPr>
              <a:t>p</a:t>
            </a:r>
            <a:r>
              <a:rPr lang="en-US" sz="2800" dirty="0" smtClean="0"/>
              <a:t> is announced each time.</a:t>
            </a:r>
          </a:p>
          <a:p>
            <a:pPr marL="914400" lvl="1" indent="-514350"/>
            <a:r>
              <a:rPr lang="en-US" sz="2400" dirty="0" smtClean="0"/>
              <a:t>At the beginning, </a:t>
            </a:r>
            <a:r>
              <a:rPr lang="en-US" sz="2400" i="1" dirty="0" smtClean="0">
                <a:solidFill>
                  <a:srgbClr val="3B0A92"/>
                </a:solidFill>
              </a:rPr>
              <a:t>p=0</a:t>
            </a:r>
            <a:r>
              <a:rPr lang="en-US" sz="2400" dirty="0" smtClean="0"/>
              <a:t>.</a:t>
            </a:r>
          </a:p>
          <a:p>
            <a:pPr marL="514350" indent="-514350">
              <a:buNone/>
            </a:pPr>
            <a:endParaRPr lang="en-US" sz="2800" dirty="0" smtClean="0"/>
          </a:p>
          <a:p>
            <a:pPr marL="514350" indent="-514350"/>
            <a:r>
              <a:rPr lang="en-US" sz="2800" u="sng" dirty="0" smtClean="0"/>
              <a:t>Raising hand by a buyer: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400" dirty="0" smtClean="0"/>
              <a:t>Agreeing to buy the item for  </a:t>
            </a:r>
            <a:r>
              <a:rPr lang="en-US" sz="2400" i="1" dirty="0" smtClean="0">
                <a:solidFill>
                  <a:srgbClr val="3B0A92"/>
                </a:solidFill>
              </a:rPr>
              <a:t>p + $1.</a:t>
            </a:r>
            <a:endParaRPr lang="en-US" sz="2800" i="1" dirty="0" smtClean="0">
              <a:solidFill>
                <a:srgbClr val="3B0A92"/>
              </a:solidFill>
            </a:endParaRPr>
          </a:p>
          <a:p>
            <a:pPr marL="514350" indent="-514350">
              <a:buNone/>
            </a:pPr>
            <a:endParaRPr lang="en-US" sz="2800" dirty="0" smtClean="0"/>
          </a:p>
          <a:p>
            <a:pPr marL="514350" indent="-514350"/>
            <a:r>
              <a:rPr lang="en-US" sz="2800" dirty="0" smtClean="0"/>
              <a:t>If no bidder raised his hand for 1 minute, the item is sold. </a:t>
            </a:r>
          </a:p>
          <a:p>
            <a:pPr marL="914400" lvl="1" indent="-514350"/>
            <a:r>
              <a:rPr lang="en-US" sz="2400" dirty="0" smtClean="0"/>
              <a:t>To the bidder who made the last offer.</a:t>
            </a:r>
          </a:p>
          <a:p>
            <a:pPr marL="914400" lvl="1" indent="-514350"/>
            <a:r>
              <a:rPr lang="en-US" sz="2400" dirty="0" smtClean="0"/>
              <a:t>She pays her last offer.</a:t>
            </a:r>
          </a:p>
          <a:p>
            <a:pPr marL="514350" indent="-514350"/>
            <a:endParaRPr lang="en-US" sz="2800" dirty="0" smtClean="0"/>
          </a:p>
        </p:txBody>
      </p:sp>
      <p:pic>
        <p:nvPicPr>
          <p:cNvPr id="4" name="Picture 84" descr="C:\Documents and Settings\Mabat Al\My Documents\university\research\presentations\boundedGen\teletubbies_tinky_wink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715250" y="4724400"/>
            <a:ext cx="324757" cy="609600"/>
          </a:xfrm>
          <a:prstGeom prst="rect">
            <a:avLst/>
          </a:prstGeom>
          <a:noFill/>
        </p:spPr>
      </p:pic>
      <p:pic>
        <p:nvPicPr>
          <p:cNvPr id="5" name="Picture 83" descr="C:\Documents and Settings\Mabat Al\My Documents\university\research\presentations\boundedGen\teletubbies_p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419850" y="4724400"/>
            <a:ext cx="293914" cy="609600"/>
          </a:xfrm>
          <a:prstGeom prst="rect">
            <a:avLst/>
          </a:prstGeom>
          <a:noFill/>
        </p:spPr>
      </p:pic>
      <p:pic>
        <p:nvPicPr>
          <p:cNvPr id="6" name="Picture 82" descr="teletubbies_dips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105650" y="4724400"/>
            <a:ext cx="309335" cy="609600"/>
          </a:xfrm>
          <a:prstGeom prst="rect">
            <a:avLst/>
          </a:prstGeom>
          <a:noFill/>
        </p:spPr>
      </p:pic>
      <p:pic>
        <p:nvPicPr>
          <p:cNvPr id="8" name="Picture 13" descr="teletubbies_laa_la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8172450" y="4724400"/>
            <a:ext cx="361950" cy="6096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858000" y="3169622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3B0A92"/>
                </a:solidFill>
              </a:rPr>
              <a:t>p</a:t>
            </a:r>
            <a:r>
              <a:rPr lang="en-US" sz="2000" b="1" dirty="0" smtClean="0">
                <a:solidFill>
                  <a:srgbClr val="3B0A92"/>
                </a:solidFill>
              </a:rPr>
              <a:t>=0</a:t>
            </a:r>
            <a:endParaRPr lang="en-US" sz="2000" b="1" dirty="0">
              <a:solidFill>
                <a:srgbClr val="3B0A9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00" y="318129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3B0A92"/>
                </a:solidFill>
              </a:rPr>
              <a:t>p</a:t>
            </a:r>
            <a:r>
              <a:rPr lang="en-US" sz="2000" b="1" dirty="0" smtClean="0">
                <a:solidFill>
                  <a:srgbClr val="3B0A92"/>
                </a:solidFill>
              </a:rPr>
              <a:t>=1</a:t>
            </a:r>
            <a:endParaRPr lang="en-US" sz="2000" b="1" dirty="0">
              <a:solidFill>
                <a:srgbClr val="3B0A9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0" y="318129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3B0A92"/>
                </a:solidFill>
              </a:rPr>
              <a:t>p</a:t>
            </a:r>
            <a:r>
              <a:rPr lang="en-US" sz="2000" b="1" dirty="0" smtClean="0">
                <a:solidFill>
                  <a:srgbClr val="3B0A92"/>
                </a:solidFill>
              </a:rPr>
              <a:t>=2</a:t>
            </a:r>
            <a:endParaRPr lang="en-US" sz="2000" b="1" dirty="0">
              <a:solidFill>
                <a:srgbClr val="3B0A9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0" y="318129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3B0A92"/>
                </a:solidFill>
              </a:rPr>
              <a:t>p</a:t>
            </a:r>
            <a:r>
              <a:rPr lang="en-US" sz="2000" b="1" dirty="0" smtClean="0">
                <a:solidFill>
                  <a:srgbClr val="3B0A92"/>
                </a:solidFill>
              </a:rPr>
              <a:t>=3</a:t>
            </a:r>
            <a:endParaRPr lang="en-US" sz="2000" b="1" dirty="0">
              <a:solidFill>
                <a:srgbClr val="3B0A9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91250" y="42672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bid=1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86650" y="42672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bid=2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91250" y="42672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bid=3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64516" name="Picture 4" descr="http://t3.gstatic.com/images?q=tbn:IKEjT_ZJyVU98M:http://static.bigstockphoto.com/thumbs/1/1/5/large/511162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15200" y="1714499"/>
            <a:ext cx="1162050" cy="866776"/>
          </a:xfrm>
          <a:prstGeom prst="rect">
            <a:avLst/>
          </a:prstGeom>
          <a:noFill/>
        </p:spPr>
      </p:pic>
      <p:pic>
        <p:nvPicPr>
          <p:cNvPr id="64518" name="Picture 6" descr="http://t3.gstatic.com/images?q=tbn:100LsRloOgr-nM:http://www.foodsubs.com/Photos/apple-braeburn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48400" y="1638299"/>
            <a:ext cx="1123950" cy="1028701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8153400" y="2286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t $3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73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971600" y="0"/>
            <a:ext cx="7715200" cy="1143000"/>
          </a:xfrm>
        </p:spPr>
        <p:txBody>
          <a:bodyPr/>
          <a:lstStyle/>
          <a:p>
            <a:r>
              <a:rPr lang="en-US" dirty="0" smtClean="0"/>
              <a:t>Dutch Auctions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71600" y="1600200"/>
            <a:ext cx="1619200" cy="4525963"/>
          </a:xfrm>
        </p:spPr>
        <p:txBody>
          <a:bodyPr/>
          <a:lstStyle/>
          <a:p>
            <a:pPr>
              <a:buNone/>
            </a:pPr>
            <a:r>
              <a:rPr lang="en-US" sz="2800" dirty="0" smtClean="0">
                <a:hlinkClick r:id="rId2"/>
              </a:rPr>
              <a:t>Dutch Flower Market</a:t>
            </a: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/>
          </a:p>
        </p:txBody>
      </p:sp>
      <p:pic>
        <p:nvPicPr>
          <p:cNvPr id="49154" name="Picture 2" descr="http://rolu.terapad.com/resources/648/assets/images/tulips/tulip%20auc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1676400"/>
            <a:ext cx="6076950" cy="441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123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Today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82062"/>
            <a:ext cx="6858000" cy="3223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130062"/>
            <a:ext cx="6934200" cy="349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6940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971600" y="0"/>
            <a:ext cx="7715200" cy="1143000"/>
          </a:xfrm>
        </p:spPr>
        <p:txBody>
          <a:bodyPr/>
          <a:lstStyle/>
          <a:p>
            <a:r>
              <a:rPr lang="en-US" dirty="0" smtClean="0"/>
              <a:t>Dutch auction - rules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143000"/>
            <a:ext cx="5486400" cy="4876800"/>
          </a:xfr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marL="514350" indent="-514350"/>
            <a:r>
              <a:rPr lang="en-US" sz="2800" dirty="0" smtClean="0"/>
              <a:t>Price </a:t>
            </a:r>
            <a:r>
              <a:rPr lang="en-US" sz="2800" i="1" dirty="0" smtClean="0">
                <a:solidFill>
                  <a:srgbClr val="3B0A92"/>
                </a:solidFill>
              </a:rPr>
              <a:t>p</a:t>
            </a:r>
            <a:r>
              <a:rPr lang="en-US" sz="2800" dirty="0" smtClean="0"/>
              <a:t> is announced each time.</a:t>
            </a:r>
          </a:p>
          <a:p>
            <a:pPr marL="914400" lvl="1" indent="-514350"/>
            <a:r>
              <a:rPr lang="en-US" sz="2400" dirty="0" smtClean="0"/>
              <a:t>At the beginning, </a:t>
            </a:r>
            <a:br>
              <a:rPr lang="en-US" sz="2400" dirty="0" smtClean="0"/>
            </a:br>
            <a:r>
              <a:rPr lang="en-US" sz="2400" dirty="0" smtClean="0"/>
              <a:t>	</a:t>
            </a:r>
            <a:r>
              <a:rPr lang="en-US" sz="2400" i="1" dirty="0" smtClean="0">
                <a:solidFill>
                  <a:srgbClr val="3B0A92"/>
                </a:solidFill>
              </a:rPr>
              <a:t>p = maximum price</a:t>
            </a:r>
            <a:r>
              <a:rPr lang="en-US" sz="2400" dirty="0" smtClean="0"/>
              <a:t>.</a:t>
            </a:r>
          </a:p>
          <a:p>
            <a:pPr marL="514350" indent="-514350">
              <a:buNone/>
            </a:pPr>
            <a:endParaRPr lang="en-US" sz="2800" dirty="0" smtClean="0"/>
          </a:p>
          <a:p>
            <a:pPr marL="514350" indent="-514350"/>
            <a:r>
              <a:rPr lang="en-US" sz="2800" dirty="0" smtClean="0"/>
              <a:t>Seller lowers the price by $1 at each period.</a:t>
            </a:r>
            <a:endParaRPr lang="en-US" sz="2800" i="1" dirty="0" smtClean="0">
              <a:solidFill>
                <a:srgbClr val="3B0A92"/>
              </a:solidFill>
            </a:endParaRPr>
          </a:p>
          <a:p>
            <a:pPr marL="514350" indent="-514350">
              <a:buNone/>
            </a:pPr>
            <a:endParaRPr lang="en-US" sz="2800" dirty="0" smtClean="0"/>
          </a:p>
          <a:p>
            <a:pPr marL="514350" indent="-514350"/>
            <a:r>
              <a:rPr lang="en-US" sz="2800" dirty="0" smtClean="0"/>
              <a:t>First buyer to raise his hand, wins the items.</a:t>
            </a:r>
          </a:p>
          <a:p>
            <a:pPr marL="914400" lvl="1" indent="-514350"/>
            <a:r>
              <a:rPr lang="en-US" sz="2000" dirty="0" smtClean="0"/>
              <a:t>He pays the current price.</a:t>
            </a:r>
          </a:p>
          <a:p>
            <a:pPr marL="514350" indent="-514350"/>
            <a:endParaRPr lang="en-US" sz="2800" dirty="0" smtClean="0"/>
          </a:p>
        </p:txBody>
      </p:sp>
      <p:pic>
        <p:nvPicPr>
          <p:cNvPr id="4" name="Picture 84" descr="C:\Documents and Settings\Mabat Al\My Documents\university\research\presentations\boundedGen\teletubbies_tinky_wink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715250" y="4724400"/>
            <a:ext cx="324757" cy="609600"/>
          </a:xfrm>
          <a:prstGeom prst="rect">
            <a:avLst/>
          </a:prstGeom>
          <a:noFill/>
        </p:spPr>
      </p:pic>
      <p:pic>
        <p:nvPicPr>
          <p:cNvPr id="5" name="Picture 83" descr="C:\Documents and Settings\Mabat Al\My Documents\university\research\presentations\boundedGen\teletubbies_p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419850" y="4724400"/>
            <a:ext cx="293914" cy="609600"/>
          </a:xfrm>
          <a:prstGeom prst="rect">
            <a:avLst/>
          </a:prstGeom>
          <a:noFill/>
        </p:spPr>
      </p:pic>
      <p:pic>
        <p:nvPicPr>
          <p:cNvPr id="6" name="Picture 82" descr="teletubbies_dips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105650" y="4724400"/>
            <a:ext cx="309335" cy="609600"/>
          </a:xfrm>
          <a:prstGeom prst="rect">
            <a:avLst/>
          </a:prstGeom>
          <a:noFill/>
        </p:spPr>
      </p:pic>
      <p:pic>
        <p:nvPicPr>
          <p:cNvPr id="8" name="Picture 13" descr="teletubbies_laa_la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8172450" y="4724400"/>
            <a:ext cx="361950" cy="6096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858000" y="3169622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3B0A92"/>
                </a:solidFill>
              </a:rPr>
              <a:t>p=100</a:t>
            </a:r>
            <a:endParaRPr lang="en-US" sz="2000" b="1" dirty="0">
              <a:solidFill>
                <a:srgbClr val="3B0A9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00" y="318129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3B0A92"/>
                </a:solidFill>
              </a:rPr>
              <a:t>p=99</a:t>
            </a:r>
            <a:endParaRPr lang="en-US" sz="2000" b="1" dirty="0">
              <a:solidFill>
                <a:srgbClr val="3B0A9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0" y="318129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3B0A92"/>
                </a:solidFill>
              </a:rPr>
              <a:t>p=98</a:t>
            </a:r>
            <a:endParaRPr lang="en-US" sz="2000" b="1" dirty="0">
              <a:solidFill>
                <a:srgbClr val="3B0A9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0" y="318129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3B0A92"/>
                </a:solidFill>
              </a:rPr>
              <a:t>p=97</a:t>
            </a:r>
            <a:endParaRPr lang="en-US" sz="2000" b="1" dirty="0">
              <a:solidFill>
                <a:srgbClr val="3B0A92"/>
              </a:solidFill>
            </a:endParaRPr>
          </a:p>
        </p:txBody>
      </p:sp>
      <p:pic>
        <p:nvPicPr>
          <p:cNvPr id="64516" name="Picture 4" descr="http://t3.gstatic.com/images?q=tbn:IKEjT_ZJyVU98M:http://static.bigstockphoto.com/thumbs/1/1/5/large/511162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15200" y="1714499"/>
            <a:ext cx="1162050" cy="866776"/>
          </a:xfrm>
          <a:prstGeom prst="rect">
            <a:avLst/>
          </a:prstGeom>
          <a:noFill/>
        </p:spPr>
      </p:pic>
      <p:pic>
        <p:nvPicPr>
          <p:cNvPr id="64518" name="Picture 6" descr="http://t3.gstatic.com/images?q=tbn:100LsRloOgr-nM:http://www.foodsubs.com/Photos/apple-braeburn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48400" y="1638299"/>
            <a:ext cx="1123950" cy="1028701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7620000" y="43434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Me!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8153400" y="2286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t $97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21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971600" y="0"/>
            <a:ext cx="7715200" cy="1143000"/>
          </a:xfrm>
        </p:spPr>
        <p:txBody>
          <a:bodyPr/>
          <a:lstStyle/>
          <a:p>
            <a:r>
              <a:rPr lang="en-US" dirty="0" smtClean="0"/>
              <a:t>Dutch auctions - trivia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43608" y="1295400"/>
            <a:ext cx="7643192" cy="5334000"/>
          </a:xfrm>
        </p:spPr>
        <p:txBody>
          <a:bodyPr/>
          <a:lstStyle/>
          <a:p>
            <a:pPr marL="514350" indent="-514350">
              <a:buFont typeface="Arial" charset="0"/>
              <a:buAutoNum type="arabicPeriod"/>
            </a:pPr>
            <a:r>
              <a:rPr lang="en-US" dirty="0" smtClean="0"/>
              <a:t>One advantage:  quick. </a:t>
            </a:r>
          </a:p>
          <a:p>
            <a:pPr marL="914400" lvl="1" indent="-514350"/>
            <a:r>
              <a:rPr lang="en-US" dirty="0" smtClean="0"/>
              <a:t>Only requires one bid!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US department of treasury sells bonds using Dutch auctions.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The IPO for Google’s stock was done using a variant of a Dutch auction.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033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Auctions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124744"/>
            <a:ext cx="7498080" cy="5616624"/>
          </a:xfrm>
        </p:spPr>
        <p:txBody>
          <a:bodyPr>
            <a:normAutofit/>
          </a:bodyPr>
          <a:lstStyle/>
          <a:p>
            <a:r>
              <a:rPr lang="is-IS" dirty="0" smtClean="0"/>
              <a:t>Another application of game theory</a:t>
            </a:r>
          </a:p>
          <a:p>
            <a:pPr lvl="1"/>
            <a:r>
              <a:rPr lang="is-IS" dirty="0" smtClean="0"/>
              <a:t>How should I bid strategically as a buyer?</a:t>
            </a:r>
          </a:p>
          <a:p>
            <a:pPr lvl="1"/>
            <a:r>
              <a:rPr lang="is-IS" dirty="0" smtClean="0"/>
              <a:t>What mechanism should I use for selling?</a:t>
            </a:r>
          </a:p>
          <a:p>
            <a:r>
              <a:rPr lang="is-IS" dirty="0" smtClean="0"/>
              <a:t>Auctions are commonplace</a:t>
            </a:r>
          </a:p>
          <a:p>
            <a:pPr lvl="1"/>
            <a:r>
              <a:rPr lang="is-IS" dirty="0" smtClean="0"/>
              <a:t>Historical sale tool</a:t>
            </a:r>
          </a:p>
          <a:p>
            <a:pPr lvl="2"/>
            <a:r>
              <a:rPr lang="is-IS" dirty="0" smtClean="0"/>
              <a:t>Bonds, treasury bills, land leases, privatization, art, etc.</a:t>
            </a:r>
          </a:p>
          <a:p>
            <a:pPr lvl="1"/>
            <a:r>
              <a:rPr lang="is-IS" dirty="0" smtClean="0"/>
              <a:t>Internet marketplace</a:t>
            </a:r>
          </a:p>
          <a:p>
            <a:pPr lvl="2"/>
            <a:r>
              <a:rPr lang="is-IS" dirty="0" smtClean="0"/>
              <a:t>eBay changed the landscape as a gigantic auctioneer </a:t>
            </a:r>
          </a:p>
          <a:p>
            <a:pPr lvl="2"/>
            <a:r>
              <a:rPr lang="is-IS" dirty="0" smtClean="0"/>
              <a:t>Sponsored search (Google, Facebook, etc.)</a:t>
            </a:r>
          </a:p>
          <a:p>
            <a:pPr lvl="1"/>
            <a:r>
              <a:rPr lang="is-IS" dirty="0" smtClean="0"/>
              <a:t>Exciting research going on</a:t>
            </a:r>
          </a:p>
          <a:p>
            <a:pPr lvl="1"/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52819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043608" y="0"/>
            <a:ext cx="7643192" cy="1143000"/>
          </a:xfrm>
        </p:spPr>
        <p:txBody>
          <a:bodyPr/>
          <a:lstStyle/>
          <a:p>
            <a:r>
              <a:rPr lang="en-US" dirty="0" smtClean="0"/>
              <a:t>Four auctions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71600" y="1143000"/>
            <a:ext cx="8064896" cy="5334000"/>
          </a:xfrm>
        </p:spPr>
        <p:txBody>
          <a:bodyPr/>
          <a:lstStyle/>
          <a:p>
            <a:pPr marL="514350" indent="-514350">
              <a:buNone/>
            </a:pPr>
            <a:r>
              <a:rPr lang="en-US" dirty="0" smtClean="0"/>
              <a:t>We will now present the following auctions. </a:t>
            </a:r>
          </a:p>
          <a:p>
            <a:pPr marL="514350" indent="-514350">
              <a:buNone/>
            </a:pPr>
            <a:endParaRPr lang="en-US" sz="1100" dirty="0" smtClean="0"/>
          </a:p>
          <a:p>
            <a:pPr marL="514350" indent="-514350">
              <a:buNone/>
            </a:pPr>
            <a:endParaRPr lang="en-US" sz="1100" dirty="0" smtClean="0"/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English Auctions 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Dutch Auctions</a:t>
            </a:r>
          </a:p>
          <a:p>
            <a:pPr marL="514350" indent="-514350">
              <a:buAutoNum type="arabicPeriod"/>
            </a:pPr>
            <a:endParaRPr lang="en-US" dirty="0" smtClean="0">
              <a:solidFill>
                <a:srgbClr val="006600"/>
              </a:solidFill>
            </a:endParaRPr>
          </a:p>
          <a:p>
            <a:pPr marL="514350" indent="-514350">
              <a:buAutoNum type="arabicPeriod"/>
            </a:pPr>
            <a:endParaRPr lang="en-US" dirty="0" smtClean="0">
              <a:solidFill>
                <a:srgbClr val="006600"/>
              </a:solidFill>
            </a:endParaRP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1</a:t>
            </a:r>
            <a:r>
              <a:rPr lang="en-US" baseline="30000" dirty="0" smtClean="0">
                <a:solidFill>
                  <a:srgbClr val="C00000"/>
                </a:solidFill>
              </a:rPr>
              <a:t>st</a:t>
            </a:r>
            <a:r>
              <a:rPr lang="en-US" dirty="0" smtClean="0">
                <a:solidFill>
                  <a:srgbClr val="C00000"/>
                </a:solidFill>
              </a:rPr>
              <a:t>-price/”pay-your-bid” auctions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rgbClr val="7030A0"/>
                </a:solidFill>
              </a:rPr>
              <a:t>2</a:t>
            </a:r>
            <a:r>
              <a:rPr lang="en-US" baseline="30000" dirty="0" smtClean="0">
                <a:solidFill>
                  <a:srgbClr val="7030A0"/>
                </a:solidFill>
              </a:rPr>
              <a:t>nd</a:t>
            </a:r>
            <a:r>
              <a:rPr lang="en-US" dirty="0" smtClean="0">
                <a:solidFill>
                  <a:srgbClr val="7030A0"/>
                </a:solidFill>
              </a:rPr>
              <a:t>-price/</a:t>
            </a:r>
            <a:r>
              <a:rPr lang="en-US" dirty="0" err="1" smtClean="0">
                <a:solidFill>
                  <a:srgbClr val="7030A0"/>
                </a:solidFill>
              </a:rPr>
              <a:t>Vickrey</a:t>
            </a:r>
            <a:r>
              <a:rPr lang="en-US" dirty="0" smtClean="0">
                <a:solidFill>
                  <a:srgbClr val="7030A0"/>
                </a:solidFill>
              </a:rPr>
              <a:t> auctions</a:t>
            </a:r>
          </a:p>
          <a:p>
            <a:pPr marL="514350" indent="-514350">
              <a:buAutoNum type="arabicPeriod"/>
            </a:pPr>
            <a:endParaRPr lang="en-US" dirty="0" smtClean="0">
              <a:solidFill>
                <a:srgbClr val="006600"/>
              </a:solidFill>
            </a:endParaRPr>
          </a:p>
          <a:p>
            <a:pPr marL="514350" indent="-514350">
              <a:buAutoNum type="arabicPeriod"/>
            </a:pP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29400" y="2209800"/>
            <a:ext cx="213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“Open Cry”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auctions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629400" y="4648200"/>
            <a:ext cx="213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“Sealed bid”  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auctions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5785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8" name="Picture 6" descr="http://t3.gstatic.com/images?q=tbn:100LsRloOgr-nM:http://www.foodsubs.com/Photos/apple-braebur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1752600"/>
            <a:ext cx="609600" cy="557940"/>
          </a:xfrm>
          <a:prstGeom prst="rect">
            <a:avLst/>
          </a:prstGeom>
          <a:noFill/>
        </p:spPr>
      </p:pic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043608" y="0"/>
            <a:ext cx="7643192" cy="1143000"/>
          </a:xfrm>
        </p:spPr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-price auctions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143000"/>
            <a:ext cx="5486400" cy="5334000"/>
          </a:xfr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marL="514350" indent="-514350"/>
            <a:r>
              <a:rPr lang="en-US" sz="2800" dirty="0" smtClean="0"/>
              <a:t>Each bidder writes his bid in a sealed envelope.</a:t>
            </a:r>
          </a:p>
          <a:p>
            <a:pPr marL="514350" indent="-514350"/>
            <a:endParaRPr lang="en-US" sz="1800" dirty="0" smtClean="0"/>
          </a:p>
          <a:p>
            <a:pPr marL="514350" indent="-514350"/>
            <a:r>
              <a:rPr lang="en-US" sz="2800" dirty="0" smtClean="0"/>
              <a:t>The seller:</a:t>
            </a:r>
          </a:p>
          <a:p>
            <a:pPr marL="914400" lvl="1" indent="-514350"/>
            <a:r>
              <a:rPr lang="en-US" sz="2400" dirty="0" smtClean="0"/>
              <a:t>Collects bids</a:t>
            </a:r>
          </a:p>
          <a:p>
            <a:pPr marL="914400" lvl="1" indent="-514350"/>
            <a:r>
              <a:rPr lang="en-US" sz="2400" dirty="0" smtClean="0"/>
              <a:t>Open envelopes.</a:t>
            </a:r>
          </a:p>
          <a:p>
            <a:pPr marL="514350" indent="-514350">
              <a:buNone/>
            </a:pPr>
            <a:endParaRPr lang="en-US" sz="1400" dirty="0" smtClean="0"/>
          </a:p>
          <a:p>
            <a:pPr marL="514350" indent="-514350"/>
            <a:r>
              <a:rPr lang="en-US" sz="2800" u="sng" dirty="0" smtClean="0"/>
              <a:t>Winner: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bidder with the highest bid.</a:t>
            </a:r>
          </a:p>
          <a:p>
            <a:pPr marL="514350" indent="-514350"/>
            <a:r>
              <a:rPr lang="en-US" sz="2800" u="sng" dirty="0" smtClean="0"/>
              <a:t>Payment: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winner pays his bid.</a:t>
            </a:r>
            <a:endParaRPr lang="en-US" sz="1400" dirty="0" smtClean="0"/>
          </a:p>
          <a:p>
            <a:pPr marL="514350" indent="-514350">
              <a:buNone/>
            </a:pPr>
            <a:r>
              <a:rPr lang="en-US" sz="1800" dirty="0" smtClean="0"/>
              <a:t>Note: bidders do not see the bids of the other bidders.</a:t>
            </a:r>
            <a:endParaRPr lang="en-US" sz="1600" dirty="0" smtClean="0"/>
          </a:p>
          <a:p>
            <a:pPr marL="514350" indent="-514350"/>
            <a:endParaRPr lang="en-US" sz="2800" dirty="0" smtClean="0"/>
          </a:p>
        </p:txBody>
      </p:sp>
      <p:pic>
        <p:nvPicPr>
          <p:cNvPr id="4" name="Picture 84" descr="C:\Documents and Settings\Mabat Al\My Documents\university\research\presentations\boundedGen\teletubbies_tinky_wink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715250" y="4724400"/>
            <a:ext cx="324757" cy="609600"/>
          </a:xfrm>
          <a:prstGeom prst="rect">
            <a:avLst/>
          </a:prstGeom>
          <a:noFill/>
        </p:spPr>
      </p:pic>
      <p:pic>
        <p:nvPicPr>
          <p:cNvPr id="5" name="Picture 83" descr="C:\Documents and Settings\Mabat Al\My Documents\university\research\presentations\boundedGen\teletubbies_p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419850" y="4724400"/>
            <a:ext cx="293914" cy="609600"/>
          </a:xfrm>
          <a:prstGeom prst="rect">
            <a:avLst/>
          </a:prstGeom>
          <a:noFill/>
        </p:spPr>
      </p:pic>
      <p:pic>
        <p:nvPicPr>
          <p:cNvPr id="6" name="Picture 82" descr="teletubbies_dips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7105650" y="4724400"/>
            <a:ext cx="309335" cy="609600"/>
          </a:xfrm>
          <a:prstGeom prst="rect">
            <a:avLst/>
          </a:prstGeom>
          <a:noFill/>
        </p:spPr>
      </p:pic>
      <p:pic>
        <p:nvPicPr>
          <p:cNvPr id="8" name="Picture 13" descr="teletubbies_laa_la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8172450" y="4724400"/>
            <a:ext cx="361950" cy="6096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6400800" y="4309646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$5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53400" y="4309646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$3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10400" y="4309646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$8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64516" name="Picture 4" descr="http://t3.gstatic.com/images?q=tbn:IKEjT_ZJyVU98M:http://static.bigstockphoto.com/thumbs/1/1/5/large/511162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15200" y="1714499"/>
            <a:ext cx="1162050" cy="866776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8153400" y="2286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t $8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43800" y="4309646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$5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400799" y="4114800"/>
            <a:ext cx="457201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/>
          <p:cNvSpPr/>
          <p:nvPr/>
        </p:nvSpPr>
        <p:spPr>
          <a:xfrm rot="10800000">
            <a:off x="6400799" y="4114800"/>
            <a:ext cx="457201" cy="228600"/>
          </a:xfrm>
          <a:prstGeom prst="triangle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7010399" y="4114800"/>
            <a:ext cx="457201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Isosceles Triangle 32"/>
          <p:cNvSpPr/>
          <p:nvPr/>
        </p:nvSpPr>
        <p:spPr>
          <a:xfrm rot="10800000">
            <a:off x="7010399" y="4114800"/>
            <a:ext cx="457201" cy="228600"/>
          </a:xfrm>
          <a:prstGeom prst="triangle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7543799" y="4114800"/>
            <a:ext cx="457201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Isosceles Triangle 34"/>
          <p:cNvSpPr/>
          <p:nvPr/>
        </p:nvSpPr>
        <p:spPr>
          <a:xfrm rot="10800000">
            <a:off x="7543799" y="4114800"/>
            <a:ext cx="457201" cy="228600"/>
          </a:xfrm>
          <a:prstGeom prst="triangle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153399" y="4114800"/>
            <a:ext cx="457201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Isosceles Triangle 36"/>
          <p:cNvSpPr/>
          <p:nvPr/>
        </p:nvSpPr>
        <p:spPr>
          <a:xfrm rot="10800000">
            <a:off x="8153399" y="4114800"/>
            <a:ext cx="457201" cy="228600"/>
          </a:xfrm>
          <a:prstGeom prst="triangle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20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8172 L 0.05833 0.54838 " pathEditMode="relative" ptsTypes="AA">
                                      <p:cBhvr>
                                        <p:cTn id="39" dur="20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2" grpId="0" animBg="1"/>
      <p:bldP spid="26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971600" y="0"/>
            <a:ext cx="7715200" cy="1143000"/>
          </a:xfrm>
        </p:spPr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-price auctions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143000"/>
            <a:ext cx="5486400" cy="5334000"/>
          </a:xfr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marL="514350" indent="-514350"/>
            <a:r>
              <a:rPr lang="en-US" sz="2800" dirty="0" smtClean="0"/>
              <a:t>Each bidder writes his bid in a sealed envelope.</a:t>
            </a:r>
          </a:p>
          <a:p>
            <a:pPr marL="514350" indent="-514350"/>
            <a:endParaRPr lang="en-US" sz="1400" dirty="0" smtClean="0"/>
          </a:p>
          <a:p>
            <a:pPr marL="514350" indent="-514350"/>
            <a:r>
              <a:rPr lang="en-US" sz="2800" dirty="0" smtClean="0"/>
              <a:t>The seller:</a:t>
            </a:r>
          </a:p>
          <a:p>
            <a:pPr marL="914400" lvl="1" indent="-514350"/>
            <a:r>
              <a:rPr lang="en-US" sz="2400" dirty="0" smtClean="0"/>
              <a:t>Collects bids</a:t>
            </a:r>
          </a:p>
          <a:p>
            <a:pPr marL="914400" lvl="1" indent="-514350"/>
            <a:r>
              <a:rPr lang="en-US" sz="2400" dirty="0" smtClean="0"/>
              <a:t>Open envelopes.</a:t>
            </a:r>
          </a:p>
          <a:p>
            <a:pPr marL="514350" indent="-514350">
              <a:buNone/>
            </a:pPr>
            <a:endParaRPr lang="en-US" sz="1400" dirty="0" smtClean="0"/>
          </a:p>
          <a:p>
            <a:pPr marL="514350" indent="-514350"/>
            <a:r>
              <a:rPr lang="en-US" sz="2800" dirty="0" smtClean="0"/>
              <a:t>Winner: </a:t>
            </a:r>
            <a:br>
              <a:rPr lang="en-US" sz="2800" dirty="0" smtClean="0"/>
            </a:br>
            <a:r>
              <a:rPr lang="en-US" sz="2400" dirty="0" smtClean="0"/>
              <a:t>bidder with the highest bid.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Payment: </a:t>
            </a:r>
            <a:br>
              <a:rPr lang="en-US" sz="2800" dirty="0" smtClean="0"/>
            </a:br>
            <a:r>
              <a:rPr lang="en-US" sz="2400" dirty="0" smtClean="0"/>
              <a:t>winner pays the </a:t>
            </a:r>
            <a:r>
              <a:rPr lang="en-US" sz="2800" b="1" dirty="0" smtClean="0">
                <a:solidFill>
                  <a:srgbClr val="FF0000"/>
                </a:solidFill>
              </a:rPr>
              <a:t>2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nd</a:t>
            </a:r>
            <a:r>
              <a:rPr lang="en-US" sz="2800" b="1" dirty="0" smtClean="0">
                <a:solidFill>
                  <a:srgbClr val="FF0000"/>
                </a:solidFill>
              </a:rPr>
              <a:t> highest bid</a:t>
            </a:r>
            <a:r>
              <a:rPr lang="en-US" sz="2400" dirty="0" smtClean="0"/>
              <a:t>.</a:t>
            </a:r>
            <a:endParaRPr lang="en-US" sz="2800" dirty="0" smtClean="0"/>
          </a:p>
          <a:p>
            <a:pPr marL="514350" indent="-514350"/>
            <a:endParaRPr lang="en-US" sz="1400" dirty="0" smtClean="0"/>
          </a:p>
          <a:p>
            <a:pPr marL="514350" indent="-514350">
              <a:buNone/>
            </a:pPr>
            <a:r>
              <a:rPr lang="en-US" sz="1800" dirty="0" smtClean="0"/>
              <a:t>Note: bidders do not see the bids of the other bidders.</a:t>
            </a:r>
            <a:endParaRPr lang="en-US" sz="1600" dirty="0" smtClean="0"/>
          </a:p>
          <a:p>
            <a:pPr marL="514350" indent="-514350"/>
            <a:endParaRPr lang="en-US" sz="2800" dirty="0" smtClean="0"/>
          </a:p>
        </p:txBody>
      </p:sp>
      <p:pic>
        <p:nvPicPr>
          <p:cNvPr id="4" name="Picture 84" descr="C:\Documents and Settings\Mabat Al\My Documents\university\research\presentations\boundedGen\teletubbies_tinky_wink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715250" y="4724400"/>
            <a:ext cx="324757" cy="609600"/>
          </a:xfrm>
          <a:prstGeom prst="rect">
            <a:avLst/>
          </a:prstGeom>
          <a:noFill/>
        </p:spPr>
      </p:pic>
      <p:pic>
        <p:nvPicPr>
          <p:cNvPr id="5" name="Picture 83" descr="C:\Documents and Settings\Mabat Al\My Documents\university\research\presentations\boundedGen\teletubbies_p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419850" y="4724400"/>
            <a:ext cx="293914" cy="609600"/>
          </a:xfrm>
          <a:prstGeom prst="rect">
            <a:avLst/>
          </a:prstGeom>
          <a:noFill/>
        </p:spPr>
      </p:pic>
      <p:pic>
        <p:nvPicPr>
          <p:cNvPr id="6" name="Picture 82" descr="teletubbies_dips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105650" y="4724400"/>
            <a:ext cx="309335" cy="609600"/>
          </a:xfrm>
          <a:prstGeom prst="rect">
            <a:avLst/>
          </a:prstGeom>
          <a:noFill/>
        </p:spPr>
      </p:pic>
      <p:pic>
        <p:nvPicPr>
          <p:cNvPr id="8" name="Picture 13" descr="teletubbies_laa_la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8172450" y="4724400"/>
            <a:ext cx="361950" cy="6096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6400800" y="4309646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$2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53400" y="4309646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$3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10400" y="4309646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$8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64516" name="Picture 4" descr="http://t3.gstatic.com/images?q=tbn:IKEjT_ZJyVU98M:http://static.bigstockphoto.com/thumbs/1/1/5/large/511162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15200" y="1714499"/>
            <a:ext cx="1162050" cy="866776"/>
          </a:xfrm>
          <a:prstGeom prst="rect">
            <a:avLst/>
          </a:prstGeom>
          <a:noFill/>
        </p:spPr>
      </p:pic>
      <p:pic>
        <p:nvPicPr>
          <p:cNvPr id="64518" name="Picture 6" descr="http://t3.gstatic.com/images?q=tbn:100LsRloOgr-nM:http://www.foodsubs.com/Photos/apple-braeburn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77000" y="1752600"/>
            <a:ext cx="609600" cy="557940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8153400" y="2286000"/>
            <a:ext cx="838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t </a:t>
            </a:r>
            <a:r>
              <a:rPr lang="en-US" sz="3200" b="1" dirty="0" smtClean="0">
                <a:solidFill>
                  <a:srgbClr val="7030A0"/>
                </a:solidFill>
              </a:rPr>
              <a:t>$5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43800" y="4309646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$5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400799" y="4114800"/>
            <a:ext cx="457201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/>
          <p:cNvSpPr/>
          <p:nvPr/>
        </p:nvSpPr>
        <p:spPr>
          <a:xfrm rot="10800000">
            <a:off x="6400799" y="4114800"/>
            <a:ext cx="457201" cy="228600"/>
          </a:xfrm>
          <a:prstGeom prst="triangle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010399" y="4114800"/>
            <a:ext cx="457201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/>
          <p:cNvSpPr/>
          <p:nvPr/>
        </p:nvSpPr>
        <p:spPr>
          <a:xfrm rot="10800000">
            <a:off x="7010399" y="4114800"/>
            <a:ext cx="457201" cy="228600"/>
          </a:xfrm>
          <a:prstGeom prst="triangle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543799" y="4114800"/>
            <a:ext cx="457201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sosceles Triangle 27"/>
          <p:cNvSpPr/>
          <p:nvPr/>
        </p:nvSpPr>
        <p:spPr>
          <a:xfrm rot="10800000">
            <a:off x="7543799" y="4114800"/>
            <a:ext cx="457201" cy="228600"/>
          </a:xfrm>
          <a:prstGeom prst="triangle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8153399" y="4114800"/>
            <a:ext cx="457201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29"/>
          <p:cNvSpPr/>
          <p:nvPr/>
        </p:nvSpPr>
        <p:spPr>
          <a:xfrm rot="10800000">
            <a:off x="8153399" y="4114800"/>
            <a:ext cx="457201" cy="228600"/>
          </a:xfrm>
          <a:prstGeom prst="triangle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11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8172 L 0.05833 0.54838 " pathEditMode="relative" ptsTypes="AA">
                                      <p:cBhvr>
                                        <p:cTn id="39" dur="20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043608" y="-152400"/>
            <a:ext cx="7643192" cy="1143000"/>
          </a:xfrm>
        </p:spPr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-price=</a:t>
            </a:r>
            <a:r>
              <a:rPr lang="en-US" dirty="0" err="1" smtClean="0"/>
              <a:t>Vickrey</a:t>
            </a:r>
            <a:endParaRPr lang="en-US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43608" y="836712"/>
            <a:ext cx="8305800" cy="5715000"/>
          </a:xfrm>
        </p:spPr>
        <p:txBody>
          <a:bodyPr/>
          <a:lstStyle/>
          <a:p>
            <a:pPr marL="514350" indent="-514350">
              <a:buNone/>
            </a:pPr>
            <a:r>
              <a:rPr lang="en-US" sz="2800" dirty="0" smtClean="0"/>
              <a:t>Second-price auctions are also known as </a:t>
            </a:r>
            <a:r>
              <a:rPr lang="en-US" sz="2800" dirty="0" err="1" smtClean="0">
                <a:solidFill>
                  <a:srgbClr val="006600"/>
                </a:solidFill>
              </a:rPr>
              <a:t>Vickrey</a:t>
            </a:r>
            <a:r>
              <a:rPr lang="en-US" sz="2800" dirty="0" smtClean="0">
                <a:solidFill>
                  <a:srgbClr val="006600"/>
                </a:solidFill>
              </a:rPr>
              <a:t> auctions</a:t>
            </a:r>
            <a:r>
              <a:rPr lang="en-US" sz="2800" dirty="0" smtClean="0"/>
              <a:t>.</a:t>
            </a:r>
          </a:p>
          <a:p>
            <a:pPr marL="514350" indent="-514350">
              <a:buNone/>
            </a:pPr>
            <a:endParaRPr lang="en-US" sz="2800" dirty="0" smtClean="0"/>
          </a:p>
          <a:p>
            <a:pPr marL="514350" indent="-514350">
              <a:buNone/>
            </a:pPr>
            <a:r>
              <a:rPr lang="en-US" sz="2800" dirty="0" smtClean="0"/>
              <a:t>Auction defined by </a:t>
            </a:r>
            <a:r>
              <a:rPr lang="en-US" sz="2800" b="1" i="1" dirty="0" smtClean="0"/>
              <a:t>William </a:t>
            </a:r>
            <a:r>
              <a:rPr lang="en-US" sz="2800" b="1" i="1" dirty="0" err="1" smtClean="0"/>
              <a:t>Vickrey</a:t>
            </a:r>
            <a:r>
              <a:rPr lang="en-US" sz="2800" b="1" i="1" dirty="0" smtClean="0"/>
              <a:t> </a:t>
            </a:r>
            <a:r>
              <a:rPr lang="en-US" sz="2800" dirty="0" smtClean="0"/>
              <a:t>in 1961. </a:t>
            </a:r>
          </a:p>
          <a:p>
            <a:pPr marL="514350" indent="-514350">
              <a:buNone/>
            </a:pPr>
            <a:endParaRPr lang="en-US" sz="2800" dirty="0" smtClean="0"/>
          </a:p>
          <a:p>
            <a:pPr marL="514350" indent="-514350">
              <a:buNone/>
            </a:pPr>
            <a:endParaRPr lang="en-US" sz="2800" dirty="0" smtClean="0"/>
          </a:p>
          <a:p>
            <a:pPr marL="514350" indent="-514350">
              <a:buNone/>
            </a:pPr>
            <a:r>
              <a:rPr lang="en-US" sz="2800" dirty="0" smtClean="0"/>
              <a:t>Won the Nobel prize in economics in 1996.</a:t>
            </a:r>
          </a:p>
          <a:p>
            <a:pPr marL="514350" indent="-514350">
              <a:buNone/>
            </a:pPr>
            <a:r>
              <a:rPr lang="en-US" sz="2800" dirty="0" smtClean="0"/>
              <a:t>Died shortly before the ceremony…</a:t>
            </a:r>
          </a:p>
          <a:p>
            <a:pPr marL="514350" indent="-514350">
              <a:buNone/>
            </a:pPr>
            <a:endParaRPr lang="en-US" sz="2800" dirty="0" smtClean="0"/>
          </a:p>
          <a:p>
            <a:pPr marL="514350" indent="-514350">
              <a:buNone/>
            </a:pPr>
            <a:r>
              <a:rPr lang="en-US" sz="2400" dirty="0" smtClean="0"/>
              <a:t>(we will see his name again later in the course…)</a:t>
            </a:r>
          </a:p>
        </p:txBody>
      </p:sp>
      <p:pic>
        <p:nvPicPr>
          <p:cNvPr id="80898" name="Picture 2" descr="William Vickrey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1502544"/>
            <a:ext cx="1219200" cy="18355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9475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043608" y="-152400"/>
            <a:ext cx="7643192" cy="1143000"/>
          </a:xfrm>
        </p:spPr>
        <p:txBody>
          <a:bodyPr/>
          <a:lstStyle/>
          <a:p>
            <a:r>
              <a:rPr lang="en-US" dirty="0" smtClean="0"/>
              <a:t>Relations between auctions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71600" y="838200"/>
            <a:ext cx="7791400" cy="5715000"/>
          </a:xfrm>
        </p:spPr>
        <p:txBody>
          <a:bodyPr/>
          <a:lstStyle/>
          <a:p>
            <a:pPr marL="514350" indent="-514350" algn="ctr">
              <a:buNone/>
            </a:pPr>
            <a:r>
              <a:rPr lang="en-US" sz="2800" dirty="0" smtClean="0">
                <a:solidFill>
                  <a:srgbClr val="C00000"/>
                </a:solidFill>
              </a:rPr>
              <a:t>English Auction</a:t>
            </a:r>
          </a:p>
          <a:p>
            <a:pPr marL="514350" indent="-514350" algn="ctr">
              <a:buNone/>
            </a:pPr>
            <a:r>
              <a:rPr lang="en-US" sz="2800" dirty="0" smtClean="0">
                <a:solidFill>
                  <a:srgbClr val="C00000"/>
                </a:solidFill>
              </a:rPr>
              <a:t>Dutch auction</a:t>
            </a:r>
          </a:p>
          <a:p>
            <a:pPr marL="514350" indent="-514350" algn="ctr">
              <a:buNone/>
            </a:pPr>
            <a:r>
              <a:rPr lang="en-US" sz="2800" dirty="0" smtClean="0">
                <a:solidFill>
                  <a:srgbClr val="C00000"/>
                </a:solidFill>
              </a:rPr>
              <a:t>1</a:t>
            </a:r>
            <a:r>
              <a:rPr lang="en-US" sz="2800" baseline="30000" dirty="0" smtClean="0">
                <a:solidFill>
                  <a:srgbClr val="C00000"/>
                </a:solidFill>
              </a:rPr>
              <a:t>st</a:t>
            </a:r>
            <a:r>
              <a:rPr lang="en-US" sz="2800" dirty="0" smtClean="0">
                <a:solidFill>
                  <a:srgbClr val="C00000"/>
                </a:solidFill>
              </a:rPr>
              <a:t>-price auction</a:t>
            </a:r>
          </a:p>
          <a:p>
            <a:pPr marL="514350" indent="-514350" algn="ctr">
              <a:buNone/>
            </a:pPr>
            <a:r>
              <a:rPr lang="en-US" sz="2800" dirty="0" smtClean="0">
                <a:solidFill>
                  <a:srgbClr val="C00000"/>
                </a:solidFill>
              </a:rPr>
              <a:t>2</a:t>
            </a:r>
            <a:r>
              <a:rPr lang="en-US" sz="2800" baseline="30000" dirty="0" smtClean="0">
                <a:solidFill>
                  <a:srgbClr val="C00000"/>
                </a:solidFill>
              </a:rPr>
              <a:t>nd</a:t>
            </a:r>
            <a:r>
              <a:rPr lang="en-US" sz="2800" dirty="0" smtClean="0">
                <a:solidFill>
                  <a:srgbClr val="C00000"/>
                </a:solidFill>
              </a:rPr>
              <a:t>-price auction</a:t>
            </a:r>
          </a:p>
          <a:p>
            <a:pPr marL="514350" indent="-514350">
              <a:buNone/>
            </a:pPr>
            <a:endParaRPr lang="en-US" sz="2800" dirty="0" smtClean="0"/>
          </a:p>
          <a:p>
            <a:pPr marL="514350" indent="-514350">
              <a:buNone/>
            </a:pPr>
            <a:r>
              <a:rPr lang="en-US" sz="2800" dirty="0" smtClean="0"/>
              <a:t>How do they relate to each other?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22882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1447800" y="4648200"/>
            <a:ext cx="5943600" cy="20574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043608" y="0"/>
            <a:ext cx="7643192" cy="1143000"/>
          </a:xfrm>
        </p:spPr>
        <p:txBody>
          <a:bodyPr/>
          <a:lstStyle/>
          <a:p>
            <a:r>
              <a:rPr lang="en-US" dirty="0" smtClean="0"/>
              <a:t>Equivalent auctions 1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71600" y="1143000"/>
            <a:ext cx="8064896" cy="5334000"/>
          </a:xfrm>
        </p:spPr>
        <p:txBody>
          <a:bodyPr/>
          <a:lstStyle/>
          <a:p>
            <a:pPr marL="514350" indent="-514350">
              <a:buNone/>
            </a:pPr>
            <a:r>
              <a:rPr lang="en-US" sz="2800" dirty="0" smtClean="0"/>
              <a:t>    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-price auctions are </a:t>
            </a:r>
            <a:r>
              <a:rPr lang="en-US" sz="2800" dirty="0" smtClean="0">
                <a:solidFill>
                  <a:srgbClr val="3B0A92"/>
                </a:solidFill>
              </a:rPr>
              <a:t>strategically equivalent </a:t>
            </a:r>
            <a:r>
              <a:rPr lang="en-US" sz="2800" dirty="0" smtClean="0"/>
              <a:t>to Dutch auctions.</a:t>
            </a:r>
          </a:p>
          <a:p>
            <a:pPr marL="514350" indent="-514350">
              <a:buNone/>
            </a:pPr>
            <a:r>
              <a:rPr lang="en-US" sz="2400" u="sng" dirty="0" smtClean="0"/>
              <a:t>Strategies:</a:t>
            </a:r>
          </a:p>
          <a:p>
            <a:pPr marL="514350" indent="-514350">
              <a:buNone/>
            </a:pPr>
            <a:r>
              <a:rPr lang="en-US" sz="2400" u="sng" dirty="0" smtClean="0">
                <a:solidFill>
                  <a:srgbClr val="006600"/>
                </a:solidFill>
              </a:rPr>
              <a:t>1</a:t>
            </a:r>
            <a:r>
              <a:rPr lang="en-US" sz="2400" u="sng" baseline="30000" dirty="0" smtClean="0">
                <a:solidFill>
                  <a:srgbClr val="006600"/>
                </a:solidFill>
              </a:rPr>
              <a:t>st</a:t>
            </a:r>
            <a:r>
              <a:rPr lang="en-US" sz="2400" u="sng" dirty="0" smtClean="0">
                <a:solidFill>
                  <a:srgbClr val="006600"/>
                </a:solidFill>
              </a:rPr>
              <a:t>-price:</a:t>
            </a:r>
            <a:r>
              <a:rPr lang="en-US" sz="2400" dirty="0" smtClean="0"/>
              <a:t> given that no one has a higher bid, what is the maximum I am willing to pay?</a:t>
            </a:r>
          </a:p>
          <a:p>
            <a:pPr marL="514350" indent="-514350">
              <a:buNone/>
            </a:pPr>
            <a:r>
              <a:rPr lang="en-US" sz="2400" u="sng" dirty="0" smtClean="0">
                <a:solidFill>
                  <a:srgbClr val="006600"/>
                </a:solidFill>
              </a:rPr>
              <a:t>Dutch:</a:t>
            </a:r>
            <a:r>
              <a:rPr lang="en-US" sz="2400" dirty="0" smtClean="0"/>
              <a:t> Given that nobody has raised their hand, when should I raise mine?</a:t>
            </a:r>
          </a:p>
          <a:p>
            <a:pPr marL="1314450" lvl="2" indent="-514350"/>
            <a:r>
              <a:rPr lang="en-US" sz="1800" dirty="0" smtClean="0">
                <a:solidFill>
                  <a:srgbClr val="C00000"/>
                </a:solidFill>
              </a:rPr>
              <a:t>No new information is revealed during the auction!</a:t>
            </a:r>
          </a:p>
          <a:p>
            <a:pPr marL="514350" indent="-514350">
              <a:buNone/>
            </a:pPr>
            <a:endParaRPr lang="en-US" sz="2800" dirty="0" smtClean="0">
              <a:solidFill>
                <a:srgbClr val="C00000"/>
              </a:solidFill>
            </a:endParaRPr>
          </a:p>
          <a:p>
            <a:pPr marL="514350" indent="-514350">
              <a:buNone/>
            </a:pPr>
            <a:endParaRPr lang="en-US" sz="2800" dirty="0" smtClean="0">
              <a:solidFill>
                <a:srgbClr val="006600"/>
              </a:solidFill>
            </a:endParaRPr>
          </a:p>
          <a:p>
            <a:pPr marL="514350" indent="-514350">
              <a:buAutoNum type="arabicPeriod"/>
            </a:pPr>
            <a:endParaRPr lang="en-US" sz="2800" dirty="0">
              <a:solidFill>
                <a:srgbClr val="006600"/>
              </a:solidFill>
            </a:endParaRPr>
          </a:p>
        </p:txBody>
      </p:sp>
      <p:pic>
        <p:nvPicPr>
          <p:cNvPr id="4" name="Picture 84" descr="C:\Documents and Settings\Mabat Al\My Documents\university\research\presentations\boundedGen\teletubbies_tinky_wink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648200" y="5190065"/>
            <a:ext cx="766788" cy="1439335"/>
          </a:xfrm>
          <a:prstGeom prst="rect">
            <a:avLst/>
          </a:prstGeom>
          <a:noFill/>
        </p:spPr>
      </p:pic>
      <p:pic>
        <p:nvPicPr>
          <p:cNvPr id="5" name="Picture 83" descr="C:\Documents and Settings\Mabat Al\My Documents\university\research\presentations\boundedGen\teletubbies_p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752600" y="5122331"/>
            <a:ext cx="693964" cy="1439334"/>
          </a:xfrm>
          <a:prstGeom prst="rect">
            <a:avLst/>
          </a:prstGeom>
          <a:noFill/>
        </p:spPr>
      </p:pic>
      <p:pic>
        <p:nvPicPr>
          <p:cNvPr id="6" name="Picture 82" descr="teletubbies_dips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200400" y="5122330"/>
            <a:ext cx="730375" cy="1439335"/>
          </a:xfrm>
          <a:prstGeom prst="rect">
            <a:avLst/>
          </a:prstGeom>
          <a:noFill/>
        </p:spPr>
      </p:pic>
      <p:pic>
        <p:nvPicPr>
          <p:cNvPr id="8" name="Picture 13" descr="teletubbies_laa_la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172200" y="5190065"/>
            <a:ext cx="854605" cy="143933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752600" y="465838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$30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6600" y="465838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$100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24400" y="465838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$55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24600" y="46583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$70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24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043608" y="0"/>
            <a:ext cx="7643192" cy="1143000"/>
          </a:xfrm>
        </p:spPr>
        <p:txBody>
          <a:bodyPr/>
          <a:lstStyle/>
          <a:p>
            <a:r>
              <a:rPr lang="en-US" dirty="0" smtClean="0"/>
              <a:t>Equivalent auctions 2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22920" y="1143000"/>
            <a:ext cx="8229600" cy="5334000"/>
          </a:xfrm>
        </p:spPr>
        <p:txBody>
          <a:bodyPr/>
          <a:lstStyle/>
          <a:p>
            <a:pPr marL="514350" indent="-514350">
              <a:buNone/>
            </a:pPr>
            <a:r>
              <a:rPr lang="en-US" sz="2800" dirty="0" smtClean="0"/>
              <a:t>     2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-price auctions are </a:t>
            </a:r>
            <a:r>
              <a:rPr lang="en-US" sz="2800" dirty="0" smtClean="0">
                <a:solidFill>
                  <a:srgbClr val="3B0A92"/>
                </a:solidFill>
              </a:rPr>
              <a:t>equivalent* </a:t>
            </a:r>
            <a:r>
              <a:rPr lang="en-US" sz="2800" dirty="0" smtClean="0"/>
              <a:t>to English auctions.</a:t>
            </a:r>
          </a:p>
          <a:p>
            <a:pPr marL="514350" indent="-514350">
              <a:buNone/>
            </a:pPr>
            <a:endParaRPr lang="en-US" sz="2400" dirty="0" smtClean="0"/>
          </a:p>
          <a:p>
            <a:pPr marL="514350" indent="-514350"/>
            <a:r>
              <a:rPr lang="en-US" sz="2400" dirty="0" smtClean="0"/>
              <a:t>Given that bidders bid truthfully, the outcomes in the two auctions are the same.</a:t>
            </a:r>
          </a:p>
          <a:p>
            <a:pPr marL="914400" lvl="1" indent="-514350">
              <a:buFont typeface="Arial" pitchFamily="34" charset="0"/>
              <a:buChar char="*"/>
            </a:pPr>
            <a:r>
              <a:rPr lang="en-US" sz="2000" dirty="0" smtClean="0"/>
              <a:t>Actually, in English auctions bidders observe additional information: bids of other players. </a:t>
            </a:r>
            <a:r>
              <a:rPr lang="en-US" sz="1800" dirty="0" smtClean="0">
                <a:solidFill>
                  <a:srgbClr val="FF0000"/>
                </a:solidFill>
              </a:rPr>
              <a:t>(possible effect: herd phenomena)</a:t>
            </a:r>
          </a:p>
          <a:p>
            <a:pPr marL="514350" indent="-514350">
              <a:buFont typeface="Arial" pitchFamily="34" charset="0"/>
              <a:buChar char="*"/>
            </a:pPr>
            <a:endParaRPr lang="en-US" sz="1100" dirty="0" smtClean="0">
              <a:solidFill>
                <a:srgbClr val="FF0000"/>
              </a:solidFill>
            </a:endParaRPr>
          </a:p>
          <a:p>
            <a:pPr marL="514350" indent="-514350">
              <a:buNone/>
            </a:pPr>
            <a:r>
              <a:rPr lang="en-US" sz="2400" b="1" dirty="0" smtClean="0"/>
              <a:t>But do bidders bid truthfully?</a:t>
            </a:r>
          </a:p>
          <a:p>
            <a:pPr marL="514350" indent="-514350">
              <a:buNone/>
            </a:pPr>
            <a:endParaRPr lang="en-US" sz="2800" dirty="0" smtClean="0">
              <a:solidFill>
                <a:srgbClr val="C00000"/>
              </a:solidFill>
            </a:endParaRPr>
          </a:p>
          <a:p>
            <a:pPr marL="514350" indent="-514350">
              <a:buNone/>
            </a:pPr>
            <a:endParaRPr lang="en-US" sz="2800" dirty="0" smtClean="0">
              <a:solidFill>
                <a:srgbClr val="006600"/>
              </a:solidFill>
            </a:endParaRPr>
          </a:p>
          <a:p>
            <a:pPr marL="514350" indent="-514350">
              <a:buAutoNum type="arabicPeriod"/>
            </a:pPr>
            <a:endParaRPr lang="en-US" sz="2800" dirty="0">
              <a:solidFill>
                <a:srgbClr val="0066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447800" y="4648200"/>
            <a:ext cx="5943600" cy="20574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84" descr="C:\Documents and Settings\Mabat Al\My Documents\university\research\presentations\boundedGen\teletubbies_tinky_wink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648200" y="5190065"/>
            <a:ext cx="766788" cy="1439335"/>
          </a:xfrm>
          <a:prstGeom prst="rect">
            <a:avLst/>
          </a:prstGeom>
          <a:noFill/>
        </p:spPr>
      </p:pic>
      <p:pic>
        <p:nvPicPr>
          <p:cNvPr id="14" name="Picture 83" descr="C:\Documents and Settings\Mabat Al\My Documents\university\research\presentations\boundedGen\teletubbies_p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752600" y="5122331"/>
            <a:ext cx="693964" cy="1439334"/>
          </a:xfrm>
          <a:prstGeom prst="rect">
            <a:avLst/>
          </a:prstGeom>
          <a:noFill/>
        </p:spPr>
      </p:pic>
      <p:pic>
        <p:nvPicPr>
          <p:cNvPr id="15" name="Picture 82" descr="teletubbies_dips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200400" y="5122330"/>
            <a:ext cx="730375" cy="1439335"/>
          </a:xfrm>
          <a:prstGeom prst="rect">
            <a:avLst/>
          </a:prstGeom>
          <a:noFill/>
        </p:spPr>
      </p:pic>
      <p:pic>
        <p:nvPicPr>
          <p:cNvPr id="16" name="Picture 13" descr="teletubbies_laa_la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172200" y="5190065"/>
            <a:ext cx="854605" cy="1439335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1752600" y="465838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$30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76600" y="465838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$100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24400" y="465838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$55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24600" y="46583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$70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07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971600" y="0"/>
            <a:ext cx="7715200" cy="1143000"/>
          </a:xfrm>
        </p:spPr>
        <p:txBody>
          <a:bodyPr/>
          <a:lstStyle/>
          <a:p>
            <a:r>
              <a:rPr lang="en-US" dirty="0" smtClean="0"/>
              <a:t>Modeling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71600" y="914400"/>
            <a:ext cx="7715200" cy="5334000"/>
          </a:xfrm>
        </p:spPr>
        <p:txBody>
          <a:bodyPr/>
          <a:lstStyle/>
          <a:p>
            <a:pPr marL="514350" indent="-514350"/>
            <a:r>
              <a:rPr lang="en-US" sz="2800" dirty="0" smtClean="0">
                <a:solidFill>
                  <a:srgbClr val="3B0A92"/>
                </a:solidFill>
              </a:rPr>
              <a:t>n</a:t>
            </a:r>
            <a:r>
              <a:rPr lang="en-US" sz="2800" dirty="0" smtClean="0"/>
              <a:t> bidders</a:t>
            </a:r>
          </a:p>
          <a:p>
            <a:pPr marL="514350" indent="-514350"/>
            <a:endParaRPr lang="en-US" sz="2800" dirty="0" smtClean="0"/>
          </a:p>
          <a:p>
            <a:pPr marL="514350" indent="-514350"/>
            <a:r>
              <a:rPr lang="en-US" sz="2800" dirty="0" smtClean="0"/>
              <a:t>Each bidder has value </a:t>
            </a:r>
            <a:r>
              <a:rPr lang="en-US" sz="2800" i="1" dirty="0" smtClean="0">
                <a:solidFill>
                  <a:srgbClr val="3B0A92"/>
                </a:solidFill>
              </a:rPr>
              <a:t>v</a:t>
            </a:r>
            <a:r>
              <a:rPr lang="en-US" sz="2800" i="1" baseline="-25000" dirty="0" smtClean="0">
                <a:solidFill>
                  <a:srgbClr val="3B0A92"/>
                </a:solidFill>
              </a:rPr>
              <a:t>i</a:t>
            </a:r>
            <a:r>
              <a:rPr lang="en-US" sz="2800" dirty="0" smtClean="0"/>
              <a:t> for the item</a:t>
            </a:r>
          </a:p>
          <a:p>
            <a:pPr marL="914400" lvl="1" indent="-514350"/>
            <a:r>
              <a:rPr lang="en-US" sz="2400" dirty="0" smtClean="0"/>
              <a:t>“willingness to pay”</a:t>
            </a:r>
          </a:p>
          <a:p>
            <a:pPr marL="914400" lvl="1" indent="-514350"/>
            <a:r>
              <a:rPr lang="en-US" sz="2400" dirty="0" smtClean="0"/>
              <a:t>Known only to him – “</a:t>
            </a:r>
            <a:r>
              <a:rPr lang="en-US" sz="2400" dirty="0" smtClean="0">
                <a:solidFill>
                  <a:srgbClr val="FF0000"/>
                </a:solidFill>
              </a:rPr>
              <a:t>private value</a:t>
            </a:r>
            <a:r>
              <a:rPr lang="en-US" sz="2400" dirty="0" smtClean="0"/>
              <a:t>”</a:t>
            </a:r>
          </a:p>
          <a:p>
            <a:pPr marL="914400" lvl="1" indent="-514350"/>
            <a:endParaRPr lang="en-US" sz="2400" dirty="0" smtClean="0"/>
          </a:p>
          <a:p>
            <a:pPr marL="514350" indent="-514350"/>
            <a:r>
              <a:rPr lang="en-US" sz="2800" dirty="0" smtClean="0"/>
              <a:t>If Bidder </a:t>
            </a:r>
            <a:r>
              <a:rPr lang="en-US" sz="2800" dirty="0" err="1" smtClean="0">
                <a:solidFill>
                  <a:srgbClr val="3B0A92"/>
                </a:solidFill>
              </a:rPr>
              <a:t>i</a:t>
            </a:r>
            <a:r>
              <a:rPr lang="en-US" sz="2800" dirty="0" smtClean="0"/>
              <a:t> wins and pays </a:t>
            </a:r>
            <a:r>
              <a:rPr lang="en-US" sz="2800" dirty="0" smtClean="0">
                <a:solidFill>
                  <a:srgbClr val="3B0A92"/>
                </a:solidFill>
              </a:rPr>
              <a:t>p</a:t>
            </a:r>
            <a:r>
              <a:rPr lang="en-US" sz="2800" baseline="-25000" dirty="0" smtClean="0">
                <a:solidFill>
                  <a:srgbClr val="3B0A92"/>
                </a:solidFill>
              </a:rPr>
              <a:t>i</a:t>
            </a:r>
            <a:r>
              <a:rPr lang="en-US" sz="2800" dirty="0" smtClean="0"/>
              <a:t>, his utility is   </a:t>
            </a:r>
            <a:r>
              <a:rPr lang="en-US" sz="2800" i="1" dirty="0" smtClean="0">
                <a:solidFill>
                  <a:srgbClr val="3B0A92"/>
                </a:solidFill>
              </a:rPr>
              <a:t>v</a:t>
            </a:r>
            <a:r>
              <a:rPr lang="en-US" sz="2800" i="1" baseline="-25000" dirty="0" smtClean="0">
                <a:solidFill>
                  <a:srgbClr val="3B0A92"/>
                </a:solidFill>
              </a:rPr>
              <a:t>i </a:t>
            </a:r>
            <a:r>
              <a:rPr lang="en-US" sz="2800" i="1" dirty="0" smtClean="0">
                <a:solidFill>
                  <a:srgbClr val="3B0A92"/>
                </a:solidFill>
              </a:rPr>
              <a:t>– p</a:t>
            </a:r>
            <a:r>
              <a:rPr lang="en-US" sz="2800" i="1" baseline="-25000" dirty="0" smtClean="0">
                <a:solidFill>
                  <a:srgbClr val="3B0A92"/>
                </a:solidFill>
              </a:rPr>
              <a:t>i</a:t>
            </a:r>
          </a:p>
          <a:p>
            <a:pPr marL="914400" lvl="1" indent="-514350"/>
            <a:r>
              <a:rPr lang="en-US" sz="2400" dirty="0" smtClean="0"/>
              <a:t>Her utility is </a:t>
            </a:r>
            <a:r>
              <a:rPr lang="en-US" sz="2400" dirty="0" smtClean="0">
                <a:solidFill>
                  <a:srgbClr val="3B0A92"/>
                </a:solidFill>
              </a:rPr>
              <a:t>0</a:t>
            </a:r>
            <a:r>
              <a:rPr lang="en-US" sz="2400" dirty="0" smtClean="0"/>
              <a:t> when she loses.</a:t>
            </a:r>
          </a:p>
          <a:p>
            <a:pPr marL="514350" indent="-514350"/>
            <a:endParaRPr lang="en-US" sz="2800" dirty="0" smtClean="0"/>
          </a:p>
          <a:p>
            <a:pPr marL="514350" indent="-514350"/>
            <a:r>
              <a:rPr lang="en-US" sz="2400" u="sng" dirty="0" smtClean="0"/>
              <a:t>Note: </a:t>
            </a:r>
            <a:r>
              <a:rPr lang="en-US" sz="2400" dirty="0" smtClean="0"/>
              <a:t>bidders prefer losing than paying more than their value.</a:t>
            </a:r>
          </a:p>
          <a:p>
            <a:pPr marL="514350" indent="-514350"/>
            <a:endParaRPr lang="en-US" sz="2400" dirty="0" smtClean="0"/>
          </a:p>
          <a:p>
            <a:pPr marL="514350" indent="-514350">
              <a:buNone/>
            </a:pPr>
            <a:endParaRPr lang="en-US" sz="2400" dirty="0" smtClean="0"/>
          </a:p>
          <a:p>
            <a:pPr marL="514350" indent="-514350">
              <a:buAutoNum type="arabicPeriod"/>
            </a:pPr>
            <a:endParaRPr lang="en-US" sz="2800" dirty="0" smtClean="0"/>
          </a:p>
          <a:p>
            <a:pPr marL="514350" indent="-514350">
              <a:buAutoNum type="arabicPeriod"/>
            </a:pPr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431" y="620688"/>
            <a:ext cx="1436563" cy="1432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54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133398" y="0"/>
            <a:ext cx="7553401" cy="1143000"/>
          </a:xfrm>
        </p:spPr>
        <p:txBody>
          <a:bodyPr/>
          <a:lstStyle/>
          <a:p>
            <a:r>
              <a:rPr lang="en-US" dirty="0" smtClean="0"/>
              <a:t>Auctions scheme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285800" y="1143000"/>
            <a:ext cx="8229600" cy="5334000"/>
          </a:xfrm>
        </p:spPr>
        <p:txBody>
          <a:bodyPr/>
          <a:lstStyle/>
          <a:p>
            <a:pPr marL="514350" indent="-514350">
              <a:buAutoNum type="arabicPeriod"/>
            </a:pPr>
            <a:endParaRPr lang="en-US" sz="2800" dirty="0"/>
          </a:p>
        </p:txBody>
      </p:sp>
      <p:pic>
        <p:nvPicPr>
          <p:cNvPr id="4" name="Picture 84" descr="C:\Documents and Settings\Mabat Al\My Documents\university\research\presentations\boundedGen\teletubbies_tinky_wink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133400" y="3733800"/>
            <a:ext cx="546959" cy="1026695"/>
          </a:xfrm>
          <a:prstGeom prst="rect">
            <a:avLst/>
          </a:prstGeom>
          <a:noFill/>
        </p:spPr>
      </p:pic>
      <p:pic>
        <p:nvPicPr>
          <p:cNvPr id="5" name="Picture 83" descr="C:\Documents and Settings\Mabat Al\My Documents\university\research\presentations\boundedGen\teletubbies_p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209600" y="1106905"/>
            <a:ext cx="495013" cy="1026695"/>
          </a:xfrm>
          <a:prstGeom prst="rect">
            <a:avLst/>
          </a:prstGeom>
          <a:noFill/>
        </p:spPr>
      </p:pic>
      <p:pic>
        <p:nvPicPr>
          <p:cNvPr id="6" name="Picture 82" descr="teletubbies_dips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133399" y="2362201"/>
            <a:ext cx="520985" cy="1026694"/>
          </a:xfrm>
          <a:prstGeom prst="rect">
            <a:avLst/>
          </a:prstGeom>
          <a:noFill/>
        </p:spPr>
      </p:pic>
      <p:pic>
        <p:nvPicPr>
          <p:cNvPr id="8" name="Picture 13" descr="teletubbies_laa_la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133400" y="5145505"/>
            <a:ext cx="609600" cy="1026695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971600" y="13716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v</a:t>
            </a:r>
            <a:r>
              <a:rPr lang="en-US" sz="2800" baseline="-25000" dirty="0" smtClean="0">
                <a:solidFill>
                  <a:srgbClr val="FF0000"/>
                </a:solidFill>
              </a:rPr>
              <a:t>1</a:t>
            </a:r>
            <a:endParaRPr lang="en-US" sz="2800" baseline="-250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71600" y="26670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v</a:t>
            </a:r>
            <a:r>
              <a:rPr lang="en-US" sz="2800" baseline="-25000" dirty="0" smtClean="0">
                <a:solidFill>
                  <a:srgbClr val="FF0000"/>
                </a:solidFill>
              </a:rPr>
              <a:t>2</a:t>
            </a:r>
            <a:endParaRPr lang="en-US" sz="2800" baseline="-250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71600" y="40386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v</a:t>
            </a:r>
            <a:r>
              <a:rPr lang="en-US" sz="2800" baseline="-25000" dirty="0" smtClean="0">
                <a:solidFill>
                  <a:srgbClr val="FF0000"/>
                </a:solidFill>
              </a:rPr>
              <a:t>3</a:t>
            </a:r>
            <a:endParaRPr lang="en-US" sz="2800" baseline="-25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71600" y="542038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v</a:t>
            </a:r>
            <a:r>
              <a:rPr lang="en-US" sz="2800" baseline="-25000" dirty="0" smtClean="0">
                <a:solidFill>
                  <a:srgbClr val="FF0000"/>
                </a:solidFill>
              </a:rPr>
              <a:t>4</a:t>
            </a:r>
            <a:endParaRPr lang="en-US" sz="2800" baseline="-250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43200" y="13716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b</a:t>
            </a:r>
            <a:r>
              <a:rPr lang="en-US" sz="2800" baseline="-25000" dirty="0" smtClean="0">
                <a:solidFill>
                  <a:srgbClr val="FF0000"/>
                </a:solidFill>
              </a:rPr>
              <a:t>1</a:t>
            </a:r>
            <a:endParaRPr lang="en-US" sz="2800" baseline="-250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43200" y="26670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b</a:t>
            </a:r>
            <a:r>
              <a:rPr lang="en-US" sz="2800" baseline="-25000" dirty="0" smtClean="0">
                <a:solidFill>
                  <a:srgbClr val="FF0000"/>
                </a:solidFill>
              </a:rPr>
              <a:t>2</a:t>
            </a:r>
            <a:endParaRPr lang="en-US" sz="2800" baseline="-250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43200" y="40386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b</a:t>
            </a:r>
            <a:r>
              <a:rPr lang="en-US" sz="2800" baseline="-25000" dirty="0" smtClean="0">
                <a:solidFill>
                  <a:srgbClr val="FF0000"/>
                </a:solidFill>
              </a:rPr>
              <a:t>3</a:t>
            </a:r>
            <a:endParaRPr lang="en-US" sz="2800" baseline="-250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43200" y="542038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b</a:t>
            </a:r>
            <a:r>
              <a:rPr lang="en-US" sz="2800" baseline="-25000" dirty="0" smtClean="0">
                <a:solidFill>
                  <a:srgbClr val="FF0000"/>
                </a:solidFill>
              </a:rPr>
              <a:t>4</a:t>
            </a:r>
            <a:endParaRPr lang="en-US" sz="2800" baseline="-250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95400" y="773668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values</a:t>
            </a:r>
            <a:endParaRPr lang="en-US" sz="2400" b="1" u="sng" dirty="0"/>
          </a:p>
        </p:txBody>
      </p:sp>
      <p:sp>
        <p:nvSpPr>
          <p:cNvPr id="26" name="TextBox 25"/>
          <p:cNvSpPr txBox="1"/>
          <p:nvPr/>
        </p:nvSpPr>
        <p:spPr>
          <a:xfrm>
            <a:off x="3190800" y="773668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bids</a:t>
            </a:r>
            <a:endParaRPr lang="en-US" sz="2400" b="1" u="sng" dirty="0"/>
          </a:p>
        </p:txBody>
      </p:sp>
      <p:cxnSp>
        <p:nvCxnSpPr>
          <p:cNvPr id="28" name="Straight Arrow Connector 27"/>
          <p:cNvCxnSpPr>
            <a:stCxn id="13" idx="3"/>
            <a:endCxn id="17" idx="1"/>
          </p:cNvCxnSpPr>
          <p:nvPr/>
        </p:nvCxnSpPr>
        <p:spPr>
          <a:xfrm>
            <a:off x="2657400" y="1633210"/>
            <a:ext cx="685800" cy="1588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657400" y="2970212"/>
            <a:ext cx="685800" cy="1588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657400" y="4265612"/>
            <a:ext cx="685800" cy="1588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657400" y="5713412"/>
            <a:ext cx="685800" cy="1588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7" idx="3"/>
          </p:cNvCxnSpPr>
          <p:nvPr/>
        </p:nvCxnSpPr>
        <p:spPr>
          <a:xfrm>
            <a:off x="4029000" y="1633210"/>
            <a:ext cx="1143000" cy="1998414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8" idx="3"/>
          </p:cNvCxnSpPr>
          <p:nvPr/>
        </p:nvCxnSpPr>
        <p:spPr>
          <a:xfrm>
            <a:off x="4029000" y="2928610"/>
            <a:ext cx="1143000" cy="703014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9" idx="3"/>
          </p:cNvCxnSpPr>
          <p:nvPr/>
        </p:nvCxnSpPr>
        <p:spPr>
          <a:xfrm flipV="1">
            <a:off x="4029000" y="3631624"/>
            <a:ext cx="1143000" cy="668586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0" idx="3"/>
          </p:cNvCxnSpPr>
          <p:nvPr/>
        </p:nvCxnSpPr>
        <p:spPr>
          <a:xfrm flipV="1">
            <a:off x="4029000" y="3631624"/>
            <a:ext cx="1143000" cy="2050366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ight Arrow 42"/>
          <p:cNvSpPr/>
          <p:nvPr/>
        </p:nvSpPr>
        <p:spPr>
          <a:xfrm>
            <a:off x="6444208" y="2996952"/>
            <a:ext cx="861392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ight Arrow 43"/>
          <p:cNvSpPr/>
          <p:nvPr/>
        </p:nvSpPr>
        <p:spPr>
          <a:xfrm>
            <a:off x="6372200" y="3962400"/>
            <a:ext cx="933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7524328" y="2971800"/>
            <a:ext cx="1447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winner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7524328" y="3962400"/>
            <a:ext cx="1447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payments</a:t>
            </a:r>
            <a:endParaRPr lang="en-US" dirty="0"/>
          </a:p>
        </p:txBody>
      </p:sp>
      <p:pic>
        <p:nvPicPr>
          <p:cNvPr id="47" name="Picture 84" descr="C:\Documents and Settings\Mabat Al\My Documents\university\research\presentations\boundedGen\teletubbies_tinky_wink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8438728" y="2819400"/>
            <a:ext cx="304800" cy="572139"/>
          </a:xfrm>
          <a:prstGeom prst="rect">
            <a:avLst/>
          </a:prstGeom>
          <a:noFill/>
        </p:spPr>
      </p:pic>
      <p:sp>
        <p:nvSpPr>
          <p:cNvPr id="48" name="TextBox 47"/>
          <p:cNvSpPr txBox="1"/>
          <p:nvPr/>
        </p:nvSpPr>
        <p:spPr>
          <a:xfrm>
            <a:off x="8667328" y="3886200"/>
            <a:ext cx="685800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aseline="-25000" dirty="0" smtClean="0">
                <a:solidFill>
                  <a:srgbClr val="FF0000"/>
                </a:solidFill>
              </a:rPr>
              <a:t>$$$</a:t>
            </a:r>
            <a:endParaRPr lang="en-US" sz="2800" baseline="-25000" dirty="0">
              <a:solidFill>
                <a:srgbClr val="FF0000"/>
              </a:solidFill>
            </a:endParaRPr>
          </a:p>
        </p:txBody>
      </p:sp>
      <p:pic>
        <p:nvPicPr>
          <p:cNvPr id="36" name="Picture 2" descr="http://t0.gstatic.com/images?q=tbn:F-msFc21xdqykM:http://cincinnatirealestateauctions.com/images/CincinnatiRealEstateAuctions3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72000" y="2514600"/>
            <a:ext cx="1143000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6008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971600" y="-152400"/>
            <a:ext cx="7715200" cy="1143000"/>
          </a:xfrm>
        </p:spPr>
        <p:txBody>
          <a:bodyPr/>
          <a:lstStyle/>
          <a:p>
            <a:r>
              <a:rPr lang="en-US" dirty="0" smtClean="0"/>
              <a:t>Strategy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43608" y="914400"/>
            <a:ext cx="8229600" cy="5715000"/>
          </a:xfrm>
        </p:spPr>
        <p:txBody>
          <a:bodyPr/>
          <a:lstStyle/>
          <a:p>
            <a:pPr marL="514350" indent="-514350"/>
            <a:r>
              <a:rPr lang="en-US" sz="2800" dirty="0" smtClean="0"/>
              <a:t>A strategy for each bidder:  </a:t>
            </a:r>
            <a:br>
              <a:rPr lang="en-US" sz="2800" dirty="0" smtClean="0"/>
            </a:br>
            <a:r>
              <a:rPr lang="en-US" sz="2800" dirty="0" smtClean="0"/>
              <a:t>		</a:t>
            </a:r>
            <a:r>
              <a:rPr lang="en-US" sz="2800" dirty="0" smtClean="0">
                <a:solidFill>
                  <a:srgbClr val="006600"/>
                </a:solidFill>
              </a:rPr>
              <a:t>how to bid given your intrinsic value?</a:t>
            </a:r>
            <a:endParaRPr lang="en-US" sz="2800" dirty="0" smtClean="0"/>
          </a:p>
          <a:p>
            <a:pPr marL="514350" indent="-514350"/>
            <a:endParaRPr lang="en-US" sz="2800" dirty="0" smtClean="0"/>
          </a:p>
          <a:p>
            <a:pPr marL="514350" indent="-514350"/>
            <a:r>
              <a:rPr lang="en-US" sz="2800" dirty="0" smtClean="0"/>
              <a:t>Examples for strategies:</a:t>
            </a:r>
          </a:p>
          <a:p>
            <a:pPr marL="914400" lvl="1" indent="-514350"/>
            <a:r>
              <a:rPr lang="en-US" sz="2000" i="1" dirty="0" smtClean="0">
                <a:solidFill>
                  <a:srgbClr val="3B0A92"/>
                </a:solidFill>
              </a:rPr>
              <a:t>b</a:t>
            </a:r>
            <a:r>
              <a:rPr lang="en-US" sz="2000" i="1" baseline="-25000" dirty="0" smtClean="0">
                <a:solidFill>
                  <a:srgbClr val="3B0A92"/>
                </a:solidFill>
              </a:rPr>
              <a:t>i</a:t>
            </a:r>
            <a:r>
              <a:rPr lang="en-US" sz="2000" i="1" dirty="0" smtClean="0">
                <a:solidFill>
                  <a:srgbClr val="3B0A92"/>
                </a:solidFill>
              </a:rPr>
              <a:t>(v</a:t>
            </a:r>
            <a:r>
              <a:rPr lang="en-US" sz="2000" i="1" baseline="-25000" dirty="0" smtClean="0">
                <a:solidFill>
                  <a:srgbClr val="3B0A92"/>
                </a:solidFill>
              </a:rPr>
              <a:t>i</a:t>
            </a:r>
            <a:r>
              <a:rPr lang="en-US" sz="2000" i="1" dirty="0" smtClean="0">
                <a:solidFill>
                  <a:srgbClr val="3B0A92"/>
                </a:solidFill>
              </a:rPr>
              <a:t>) = v</a:t>
            </a:r>
            <a:r>
              <a:rPr lang="en-US" sz="2000" i="1" baseline="-25000" dirty="0" smtClean="0">
                <a:solidFill>
                  <a:srgbClr val="3B0A92"/>
                </a:solidFill>
              </a:rPr>
              <a:t>i</a:t>
            </a:r>
            <a:r>
              <a:rPr lang="en-US" sz="2000" i="1" dirty="0" smtClean="0">
                <a:solidFill>
                  <a:srgbClr val="3B0A92"/>
                </a:solidFill>
              </a:rPr>
              <a:t>   </a:t>
            </a:r>
            <a:r>
              <a:rPr lang="en-US" sz="2000" dirty="0" smtClean="0"/>
              <a:t>(truthful)</a:t>
            </a:r>
          </a:p>
          <a:p>
            <a:pPr marL="914400" lvl="1" indent="-514350"/>
            <a:r>
              <a:rPr lang="en-US" sz="2000" i="1" dirty="0" smtClean="0">
                <a:solidFill>
                  <a:srgbClr val="3B0A92"/>
                </a:solidFill>
              </a:rPr>
              <a:t>b</a:t>
            </a:r>
            <a:r>
              <a:rPr lang="en-US" sz="2000" i="1" baseline="-25000" dirty="0" smtClean="0">
                <a:solidFill>
                  <a:srgbClr val="3B0A92"/>
                </a:solidFill>
              </a:rPr>
              <a:t>i</a:t>
            </a:r>
            <a:r>
              <a:rPr lang="en-US" sz="2000" i="1" dirty="0" smtClean="0">
                <a:solidFill>
                  <a:srgbClr val="3B0A92"/>
                </a:solidFill>
              </a:rPr>
              <a:t>(v</a:t>
            </a:r>
            <a:r>
              <a:rPr lang="en-US" sz="2000" i="1" baseline="-25000" dirty="0" smtClean="0">
                <a:solidFill>
                  <a:srgbClr val="3B0A92"/>
                </a:solidFill>
              </a:rPr>
              <a:t>i</a:t>
            </a:r>
            <a:r>
              <a:rPr lang="en-US" sz="2000" i="1" dirty="0" smtClean="0">
                <a:solidFill>
                  <a:srgbClr val="3B0A92"/>
                </a:solidFill>
              </a:rPr>
              <a:t>) = v</a:t>
            </a:r>
            <a:r>
              <a:rPr lang="en-US" sz="2000" i="1" baseline="-25000" dirty="0" smtClean="0">
                <a:solidFill>
                  <a:srgbClr val="3B0A92"/>
                </a:solidFill>
              </a:rPr>
              <a:t>i </a:t>
            </a:r>
            <a:r>
              <a:rPr lang="en-US" sz="2000" i="1" dirty="0" smtClean="0">
                <a:solidFill>
                  <a:srgbClr val="3B0A92"/>
                </a:solidFill>
              </a:rPr>
              <a:t>/2</a:t>
            </a:r>
          </a:p>
          <a:p>
            <a:pPr marL="914400" lvl="1" indent="-514350"/>
            <a:r>
              <a:rPr lang="en-US" sz="2000" i="1" dirty="0" smtClean="0">
                <a:solidFill>
                  <a:srgbClr val="3B0A92"/>
                </a:solidFill>
              </a:rPr>
              <a:t>b</a:t>
            </a:r>
            <a:r>
              <a:rPr lang="en-US" sz="2000" i="1" baseline="-25000" dirty="0" smtClean="0">
                <a:solidFill>
                  <a:srgbClr val="3B0A92"/>
                </a:solidFill>
              </a:rPr>
              <a:t>i</a:t>
            </a:r>
            <a:r>
              <a:rPr lang="en-US" sz="2000" i="1" dirty="0" smtClean="0">
                <a:solidFill>
                  <a:srgbClr val="3B0A92"/>
                </a:solidFill>
              </a:rPr>
              <a:t>(v</a:t>
            </a:r>
            <a:r>
              <a:rPr lang="en-US" sz="2000" i="1" baseline="-25000" dirty="0" smtClean="0">
                <a:solidFill>
                  <a:srgbClr val="3B0A92"/>
                </a:solidFill>
              </a:rPr>
              <a:t>i</a:t>
            </a:r>
            <a:r>
              <a:rPr lang="en-US" sz="2000" i="1" dirty="0" smtClean="0">
                <a:solidFill>
                  <a:srgbClr val="3B0A92"/>
                </a:solidFill>
              </a:rPr>
              <a:t>) = v</a:t>
            </a:r>
            <a:r>
              <a:rPr lang="en-US" sz="2000" i="1" baseline="-25000" dirty="0" smtClean="0">
                <a:solidFill>
                  <a:srgbClr val="3B0A92"/>
                </a:solidFill>
              </a:rPr>
              <a:t>i </a:t>
            </a:r>
            <a:r>
              <a:rPr lang="en-US" sz="2000" i="1" dirty="0" smtClean="0">
                <a:solidFill>
                  <a:srgbClr val="3B0A92"/>
                </a:solidFill>
              </a:rPr>
              <a:t>/n</a:t>
            </a:r>
          </a:p>
          <a:p>
            <a:pPr marL="914400" lvl="1" indent="-514350"/>
            <a:r>
              <a:rPr lang="en-US" sz="2000" i="1" dirty="0" smtClean="0">
                <a:solidFill>
                  <a:srgbClr val="3B0A92"/>
                </a:solidFill>
              </a:rPr>
              <a:t>If </a:t>
            </a:r>
            <a:r>
              <a:rPr lang="en-US" sz="2000" i="1" dirty="0" smtClean="0">
                <a:solidFill>
                  <a:srgbClr val="3B0A92"/>
                </a:solidFill>
              </a:rPr>
              <a:t>v</a:t>
            </a:r>
            <a:r>
              <a:rPr lang="en-US" sz="2000" i="1" baseline="-25000" dirty="0">
                <a:solidFill>
                  <a:srgbClr val="3B0A92"/>
                </a:solidFill>
              </a:rPr>
              <a:t>i</a:t>
            </a:r>
            <a:r>
              <a:rPr lang="en-US" sz="2000" i="1" dirty="0" smtClean="0">
                <a:solidFill>
                  <a:srgbClr val="3B0A92"/>
                </a:solidFill>
              </a:rPr>
              <a:t>&lt;50</a:t>
            </a:r>
            <a:r>
              <a:rPr lang="en-US" sz="2000" i="1" dirty="0" smtClean="0">
                <a:solidFill>
                  <a:srgbClr val="3B0A92"/>
                </a:solidFill>
              </a:rPr>
              <a:t>, b</a:t>
            </a:r>
            <a:r>
              <a:rPr lang="en-US" sz="2000" i="1" baseline="-25000" dirty="0" smtClean="0">
                <a:solidFill>
                  <a:srgbClr val="3B0A92"/>
                </a:solidFill>
              </a:rPr>
              <a:t>i</a:t>
            </a:r>
            <a:r>
              <a:rPr lang="en-US" sz="2000" i="1" dirty="0" smtClean="0">
                <a:solidFill>
                  <a:srgbClr val="3B0A92"/>
                </a:solidFill>
              </a:rPr>
              <a:t>(v</a:t>
            </a:r>
            <a:r>
              <a:rPr lang="en-US" sz="2000" i="1" baseline="-25000" dirty="0" smtClean="0">
                <a:solidFill>
                  <a:srgbClr val="3B0A92"/>
                </a:solidFill>
              </a:rPr>
              <a:t>i</a:t>
            </a:r>
            <a:r>
              <a:rPr lang="en-US" sz="2000" i="1" dirty="0" smtClean="0">
                <a:solidFill>
                  <a:srgbClr val="3B0A92"/>
                </a:solidFill>
              </a:rPr>
              <a:t>) = v</a:t>
            </a:r>
            <a:r>
              <a:rPr lang="en-US" sz="2000" i="1" baseline="-25000" dirty="0" smtClean="0">
                <a:solidFill>
                  <a:srgbClr val="3B0A92"/>
                </a:solidFill>
              </a:rPr>
              <a:t>i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otherwise, </a:t>
            </a:r>
            <a:r>
              <a:rPr lang="en-US" sz="2000" i="1" dirty="0" smtClean="0">
                <a:solidFill>
                  <a:srgbClr val="3B0A92"/>
                </a:solidFill>
              </a:rPr>
              <a:t>b</a:t>
            </a:r>
            <a:r>
              <a:rPr lang="en-US" sz="2000" i="1" baseline="-25000" dirty="0" smtClean="0">
                <a:solidFill>
                  <a:srgbClr val="3B0A92"/>
                </a:solidFill>
              </a:rPr>
              <a:t>i</a:t>
            </a:r>
            <a:r>
              <a:rPr lang="en-US" sz="2000" i="1" dirty="0" smtClean="0">
                <a:solidFill>
                  <a:srgbClr val="3B0A92"/>
                </a:solidFill>
              </a:rPr>
              <a:t>(v</a:t>
            </a:r>
            <a:r>
              <a:rPr lang="en-US" sz="2000" i="1" baseline="-25000" dirty="0" smtClean="0">
                <a:solidFill>
                  <a:srgbClr val="3B0A92"/>
                </a:solidFill>
              </a:rPr>
              <a:t>i</a:t>
            </a:r>
            <a:r>
              <a:rPr lang="en-US" sz="2000" i="1" dirty="0" smtClean="0">
                <a:solidFill>
                  <a:srgbClr val="3B0A92"/>
                </a:solidFill>
              </a:rPr>
              <a:t>) </a:t>
            </a:r>
            <a:r>
              <a:rPr lang="en-US" sz="2000" dirty="0" smtClean="0">
                <a:solidFill>
                  <a:srgbClr val="3B0A92"/>
                </a:solidFill>
              </a:rPr>
              <a:t>= </a:t>
            </a:r>
            <a:r>
              <a:rPr lang="en-US" sz="2000" i="1" dirty="0" smtClean="0">
                <a:solidFill>
                  <a:srgbClr val="3B0A92"/>
                </a:solidFill>
              </a:rPr>
              <a:t>v</a:t>
            </a:r>
            <a:r>
              <a:rPr lang="en-US" sz="2000" i="1" baseline="-25000" dirty="0" smtClean="0">
                <a:solidFill>
                  <a:srgbClr val="3B0A92"/>
                </a:solidFill>
              </a:rPr>
              <a:t>i </a:t>
            </a:r>
            <a:r>
              <a:rPr lang="en-US" sz="2000" dirty="0" smtClean="0">
                <a:solidFill>
                  <a:srgbClr val="3B0A92"/>
                </a:solidFill>
              </a:rPr>
              <a:t>+17</a:t>
            </a:r>
          </a:p>
          <a:p>
            <a:pPr marL="914400" lvl="1" indent="-514350"/>
            <a:endParaRPr lang="en-US" sz="2400" dirty="0" smtClean="0"/>
          </a:p>
          <a:p>
            <a:pPr marL="514350" indent="-514350"/>
            <a:r>
              <a:rPr lang="en-US" sz="2800" dirty="0" smtClean="0"/>
              <a:t>Can be modeled as normal form game, where these strategies are the pure strategies.</a:t>
            </a:r>
          </a:p>
          <a:p>
            <a:pPr marL="514350" indent="-514350"/>
            <a:r>
              <a:rPr lang="en-US" sz="2800" dirty="0" smtClean="0"/>
              <a:t>Example for a </a:t>
            </a:r>
            <a:r>
              <a:rPr lang="en-US" sz="2800" i="1" dirty="0" smtClean="0">
                <a:solidFill>
                  <a:srgbClr val="C00000"/>
                </a:solidFill>
              </a:rPr>
              <a:t>game with incomplete information</a:t>
            </a:r>
            <a:r>
              <a:rPr lang="en-US" sz="2800" dirty="0" smtClean="0">
                <a:solidFill>
                  <a:srgbClr val="C00000"/>
                </a:solidFill>
              </a:rPr>
              <a:t>.</a:t>
            </a:r>
            <a:endParaRPr lang="en-US" sz="2800" dirty="0">
              <a:solidFill>
                <a:srgbClr val="C0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0" y="3048000"/>
          <a:ext cx="441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3920"/>
                <a:gridCol w="883920"/>
                <a:gridCol w="883920"/>
                <a:gridCol w="883920"/>
                <a:gridCol w="883920"/>
              </a:tblGrid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B(v)=v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B(v)=v/2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B(v)=v/n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….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B(v)=v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3702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0"/>
            <a:ext cx="7715200" cy="1143000"/>
          </a:xfrm>
        </p:spPr>
        <p:txBody>
          <a:bodyPr/>
          <a:lstStyle/>
          <a:p>
            <a:r>
              <a:rPr lang="en-US" sz="3600" dirty="0" smtClean="0"/>
              <a:t>Auctions for Sponsored Search</a:t>
            </a:r>
            <a:endParaRPr lang="en-US" sz="3600" dirty="0"/>
          </a:p>
        </p:txBody>
      </p:sp>
      <p:pic>
        <p:nvPicPr>
          <p:cNvPr id="9" name="Picture 8" descr="google-search-ny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98905"/>
            <a:ext cx="9144000" cy="5060189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1447800" y="6019800"/>
            <a:ext cx="2819400" cy="609600"/>
          </a:xfrm>
          <a:prstGeom prst="wedgeRoundRectCallout">
            <a:avLst>
              <a:gd name="adj1" fmla="val -60574"/>
              <a:gd name="adj2" fmla="val -5581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Real (“organic”) search result</a:t>
            </a:r>
            <a:endParaRPr lang="en-US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4572000" y="6019800"/>
            <a:ext cx="2819400" cy="609600"/>
          </a:xfrm>
          <a:prstGeom prst="wedgeRoundRectCallout">
            <a:avLst>
              <a:gd name="adj1" fmla="val 54538"/>
              <a:gd name="adj2" fmla="val -35581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Ads: “sponsored search”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39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971600" y="-152400"/>
            <a:ext cx="8013576" cy="1143000"/>
          </a:xfrm>
        </p:spPr>
        <p:txBody>
          <a:bodyPr/>
          <a:lstStyle/>
          <a:p>
            <a:r>
              <a:rPr lang="en-US" dirty="0" smtClean="0"/>
              <a:t>Strategies and equilibrium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50912" y="914400"/>
            <a:ext cx="8229600" cy="5715000"/>
          </a:xfrm>
        </p:spPr>
        <p:txBody>
          <a:bodyPr/>
          <a:lstStyle/>
          <a:p>
            <a:pPr marL="514350" indent="-514350"/>
            <a:r>
              <a:rPr lang="en-US" sz="2800" dirty="0" smtClean="0"/>
              <a:t>An equilibrium in the auction is a profile of strategies B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,B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,…,</a:t>
            </a:r>
            <a:r>
              <a:rPr lang="en-US" sz="2800" dirty="0" err="1" smtClean="0"/>
              <a:t>B</a:t>
            </a:r>
            <a:r>
              <a:rPr lang="en-US" sz="2800" baseline="-25000" dirty="0" err="1" smtClean="0"/>
              <a:t>n</a:t>
            </a:r>
            <a:r>
              <a:rPr lang="en-US" sz="2800" dirty="0" smtClean="0"/>
              <a:t> such that:</a:t>
            </a:r>
          </a:p>
          <a:p>
            <a:pPr marL="914400" lvl="1" indent="-514350"/>
            <a:r>
              <a:rPr lang="en-US" sz="2400" u="sng" dirty="0" smtClean="0">
                <a:solidFill>
                  <a:srgbClr val="006600"/>
                </a:solidFill>
              </a:rPr>
              <a:t>Dominant strategy equilibrium: </a:t>
            </a:r>
            <a:r>
              <a:rPr lang="en-US" sz="2400" dirty="0" smtClean="0"/>
              <a:t>each strategy is optimal </a:t>
            </a:r>
            <a:r>
              <a:rPr lang="en-US" sz="2400" dirty="0" smtClean="0"/>
              <a:t>regardless of what strategies are used by others.</a:t>
            </a:r>
            <a:endParaRPr lang="en-US" sz="2400" dirty="0" smtClean="0"/>
          </a:p>
          <a:p>
            <a:pPr marL="914400" lvl="1" indent="-514350"/>
            <a:r>
              <a:rPr lang="en-US" sz="2400" u="sng" dirty="0" smtClean="0">
                <a:solidFill>
                  <a:srgbClr val="006600"/>
                </a:solidFill>
              </a:rPr>
              <a:t>Nash equilibrium: </a:t>
            </a:r>
            <a:r>
              <a:rPr lang="en-US" sz="2400" dirty="0" smtClean="0"/>
              <a:t>each strategy is a best response to the other strategies.</a:t>
            </a:r>
          </a:p>
          <a:p>
            <a:pPr marL="514350" indent="-514350"/>
            <a:r>
              <a:rPr lang="en-US" sz="2800" dirty="0" smtClean="0"/>
              <a:t>Again: a strategy here is a </a:t>
            </a:r>
            <a:r>
              <a:rPr lang="en-US" sz="2800" i="1" dirty="0" smtClean="0"/>
              <a:t>function</a:t>
            </a:r>
            <a:r>
              <a:rPr lang="en-US" sz="2800" dirty="0" smtClean="0"/>
              <a:t>, a plan for the game. Not just a bid.  </a:t>
            </a:r>
            <a:endParaRPr lang="en-US" sz="2800" dirty="0">
              <a:solidFill>
                <a:srgbClr val="C0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6901873"/>
              </p:ext>
            </p:extLst>
          </p:nvPr>
        </p:nvGraphicFramePr>
        <p:xfrm>
          <a:off x="4641776" y="4648200"/>
          <a:ext cx="441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3920"/>
                <a:gridCol w="883920"/>
                <a:gridCol w="883920"/>
                <a:gridCol w="883920"/>
                <a:gridCol w="883920"/>
              </a:tblGrid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B(v)=v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B(v)=v/2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B(v)=v/n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….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B(v)=v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3185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971600" y="0"/>
            <a:ext cx="81724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Equilibrium behavior in 2</a:t>
            </a:r>
            <a:r>
              <a:rPr lang="en-US" sz="3600" baseline="30000" dirty="0" smtClean="0"/>
              <a:t>nd</a:t>
            </a:r>
            <a:r>
              <a:rPr lang="en-US" sz="3600" dirty="0" smtClean="0"/>
              <a:t>-price auctions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50912" y="3124200"/>
            <a:ext cx="8229600" cy="3429000"/>
          </a:xfrm>
        </p:spPr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en-US" sz="2800" dirty="0" smtClean="0"/>
              <a:t>That is, no matter what the others are doing, I will </a:t>
            </a:r>
            <a:r>
              <a:rPr lang="en-US" sz="2800" dirty="0" smtClean="0">
                <a:solidFill>
                  <a:srgbClr val="006600"/>
                </a:solidFill>
              </a:rPr>
              <a:t>never gain anything from lying</a:t>
            </a:r>
            <a:r>
              <a:rPr lang="en-US" sz="2800" dirty="0" smtClean="0"/>
              <a:t>.</a:t>
            </a:r>
          </a:p>
          <a:p>
            <a:pPr marL="914400" lvl="1" indent="-514350"/>
            <a:r>
              <a:rPr lang="en-US" sz="2000" dirty="0" smtClean="0"/>
              <a:t>Bidding is easy, independent from our beliefs on the value of the others.</a:t>
            </a:r>
          </a:p>
          <a:p>
            <a:pPr marL="514350" indent="-514350"/>
            <a:endParaRPr lang="en-US" sz="2400" dirty="0" smtClean="0"/>
          </a:p>
          <a:p>
            <a:pPr marL="514350" indent="-514350">
              <a:buNone/>
            </a:pPr>
            <a:r>
              <a:rPr lang="en-US" sz="2400" u="sng" dirty="0" smtClean="0"/>
              <a:t>Conclusion:</a:t>
            </a:r>
            <a:r>
              <a:rPr lang="en-US" sz="2400" dirty="0" smtClean="0"/>
              <a:t>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price auctions are efficient (maximize social welfare).</a:t>
            </a:r>
          </a:p>
          <a:p>
            <a:pPr marL="914400" lvl="1" indent="-514350"/>
            <a:r>
              <a:rPr lang="en-US" sz="2000" dirty="0" smtClean="0"/>
              <a:t>Selling to bidder with highest bid is actually selling to the bidder with the highest value.</a:t>
            </a:r>
          </a:p>
          <a:p>
            <a:pPr marL="514350" indent="-514350"/>
            <a:endParaRPr lang="en-US" sz="2800" dirty="0"/>
          </a:p>
        </p:txBody>
      </p:sp>
      <p:sp>
        <p:nvSpPr>
          <p:cNvPr id="4" name="Content Placeholder 6"/>
          <p:cNvSpPr txBox="1">
            <a:spLocks/>
          </p:cNvSpPr>
          <p:nvPr/>
        </p:nvSpPr>
        <p:spPr bwMode="auto">
          <a:xfrm>
            <a:off x="457200" y="1143000"/>
            <a:ext cx="7467600" cy="160020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Theorem:</a:t>
            </a:r>
            <a:r>
              <a:rPr kumimoji="0" lang="en-US" sz="28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2</a:t>
            </a:r>
            <a:r>
              <a:rPr kumimoji="0" lang="en-US" sz="28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nd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-price auctions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truth-telling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a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B0A9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dominant strategy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160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971600" y="-152400"/>
            <a:ext cx="7715200" cy="1143000"/>
          </a:xfrm>
        </p:spPr>
        <p:txBody>
          <a:bodyPr/>
          <a:lstStyle/>
          <a:p>
            <a:r>
              <a:rPr lang="en-US" dirty="0" smtClean="0"/>
              <a:t>Truthfulness: proof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33400" y="3657600"/>
            <a:ext cx="6553200" cy="2667000"/>
          </a:xfr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 marL="514350" indent="-514350"/>
            <a:r>
              <a:rPr lang="en-US" sz="2800" u="sng" dirty="0" smtClean="0">
                <a:solidFill>
                  <a:srgbClr val="C00000"/>
                </a:solidFill>
              </a:rPr>
              <a:t>Case 1: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smtClean="0"/>
              <a:t>Bidder 1 </a:t>
            </a:r>
            <a:r>
              <a:rPr lang="en-US" sz="2800" dirty="0" smtClean="0">
                <a:solidFill>
                  <a:srgbClr val="006600"/>
                </a:solidFill>
              </a:rPr>
              <a:t>wins</a:t>
            </a:r>
            <a:r>
              <a:rPr lang="en-US" sz="2800" dirty="0" smtClean="0"/>
              <a:t> when bidding </a:t>
            </a:r>
            <a:r>
              <a:rPr lang="en-US" sz="2800" dirty="0" smtClean="0">
                <a:solidFill>
                  <a:srgbClr val="3B0A92"/>
                </a:solidFill>
              </a:rPr>
              <a:t>v</a:t>
            </a:r>
            <a:r>
              <a:rPr lang="en-US" sz="2800" baseline="-25000" dirty="0" smtClean="0">
                <a:solidFill>
                  <a:srgbClr val="3B0A92"/>
                </a:solidFill>
              </a:rPr>
              <a:t>1</a:t>
            </a:r>
            <a:r>
              <a:rPr lang="en-US" sz="2800" dirty="0" smtClean="0"/>
              <a:t>.</a:t>
            </a:r>
          </a:p>
          <a:p>
            <a:pPr marL="914400" lvl="1" indent="-514350"/>
            <a:r>
              <a:rPr lang="en-US" sz="2000" i="1" dirty="0" smtClean="0">
                <a:solidFill>
                  <a:srgbClr val="3B0A92"/>
                </a:solidFill>
              </a:rPr>
              <a:t>v</a:t>
            </a:r>
            <a:r>
              <a:rPr lang="en-US" sz="2000" i="1" baseline="-25000" dirty="0" smtClean="0">
                <a:solidFill>
                  <a:srgbClr val="3B0A92"/>
                </a:solidFill>
              </a:rPr>
              <a:t>1</a:t>
            </a:r>
            <a:r>
              <a:rPr lang="en-US" sz="2000" dirty="0" smtClean="0"/>
              <a:t> is the highest bid, </a:t>
            </a:r>
            <a:r>
              <a:rPr lang="en-US" sz="2000" i="1" dirty="0" smtClean="0">
                <a:solidFill>
                  <a:srgbClr val="3B0A92"/>
                </a:solidFill>
              </a:rPr>
              <a:t>b</a:t>
            </a:r>
            <a:r>
              <a:rPr lang="en-US" sz="2000" i="1" baseline="-25000" dirty="0" smtClean="0">
                <a:solidFill>
                  <a:srgbClr val="3B0A92"/>
                </a:solidFill>
              </a:rPr>
              <a:t>2</a:t>
            </a:r>
            <a:r>
              <a:rPr lang="en-US" sz="2000" dirty="0" smtClean="0"/>
              <a:t> is the 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highest.</a:t>
            </a:r>
          </a:p>
          <a:p>
            <a:pPr marL="914400" lvl="1" indent="-514350"/>
            <a:r>
              <a:rPr lang="en-US" sz="2000" dirty="0" smtClean="0"/>
              <a:t>His utility is </a:t>
            </a:r>
            <a:r>
              <a:rPr lang="en-US" sz="2000" i="1" dirty="0" smtClean="0">
                <a:solidFill>
                  <a:srgbClr val="3B0A92"/>
                </a:solidFill>
              </a:rPr>
              <a:t>v</a:t>
            </a:r>
            <a:r>
              <a:rPr lang="en-US" sz="2000" i="1" baseline="-25000" dirty="0" smtClean="0">
                <a:solidFill>
                  <a:srgbClr val="3B0A92"/>
                </a:solidFill>
              </a:rPr>
              <a:t>1 </a:t>
            </a:r>
            <a:r>
              <a:rPr lang="en-US" sz="2000" i="1" dirty="0" smtClean="0">
                <a:solidFill>
                  <a:srgbClr val="3B0A92"/>
                </a:solidFill>
              </a:rPr>
              <a:t>- b</a:t>
            </a:r>
            <a:r>
              <a:rPr lang="en-US" sz="2000" i="1" baseline="-25000" dirty="0" smtClean="0">
                <a:solidFill>
                  <a:srgbClr val="3B0A92"/>
                </a:solidFill>
              </a:rPr>
              <a:t>2 </a:t>
            </a:r>
            <a:r>
              <a:rPr lang="en-US" sz="2000" i="1" dirty="0" smtClean="0">
                <a:solidFill>
                  <a:srgbClr val="3B0A92"/>
                </a:solidFill>
              </a:rPr>
              <a:t>&gt; 0</a:t>
            </a:r>
            <a:r>
              <a:rPr lang="en-US" sz="2000" dirty="0" smtClean="0"/>
              <a:t>.</a:t>
            </a:r>
          </a:p>
          <a:p>
            <a:pPr marL="914400" lvl="1" indent="-514350"/>
            <a:r>
              <a:rPr lang="en-US" sz="2000" dirty="0" smtClean="0"/>
              <a:t>Bidding above</a:t>
            </a:r>
            <a:r>
              <a:rPr lang="en-US" sz="2000" dirty="0" smtClean="0">
                <a:solidFill>
                  <a:srgbClr val="3B0A92"/>
                </a:solidFill>
              </a:rPr>
              <a:t> b</a:t>
            </a:r>
            <a:r>
              <a:rPr lang="en-US" sz="2000" baseline="-25000" dirty="0" smtClean="0">
                <a:solidFill>
                  <a:srgbClr val="3B0A92"/>
                </a:solidFill>
              </a:rPr>
              <a:t>2</a:t>
            </a:r>
            <a:r>
              <a:rPr lang="en-US" sz="2000" dirty="0" smtClean="0">
                <a:solidFill>
                  <a:srgbClr val="3B0A92"/>
                </a:solidFill>
              </a:rPr>
              <a:t> </a:t>
            </a:r>
            <a:r>
              <a:rPr lang="en-US" sz="2000" dirty="0" smtClean="0"/>
              <a:t>will not change anything </a:t>
            </a:r>
            <a:r>
              <a:rPr lang="en-US" sz="2000" dirty="0" smtClean="0">
                <a:solidFill>
                  <a:srgbClr val="FF0000"/>
                </a:solidFill>
              </a:rPr>
              <a:t>(no gain from lying).</a:t>
            </a:r>
          </a:p>
          <a:p>
            <a:pPr marL="914400" lvl="1" indent="-514350"/>
            <a:r>
              <a:rPr lang="en-US" sz="2000" dirty="0" smtClean="0"/>
              <a:t>Bidding less than b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will turn him into a loser - from positive utility to zero </a:t>
            </a:r>
            <a:r>
              <a:rPr lang="en-US" sz="2000" dirty="0" smtClean="0">
                <a:solidFill>
                  <a:srgbClr val="FF0000"/>
                </a:solidFill>
              </a:rPr>
              <a:t>(no gain from lying).</a:t>
            </a:r>
          </a:p>
          <a:p>
            <a:pPr marL="514350" indent="-514350">
              <a:buAutoNum type="arabicPeriod"/>
            </a:pPr>
            <a:endParaRPr lang="en-US" sz="2800" dirty="0" smtClean="0"/>
          </a:p>
          <a:p>
            <a:pPr marL="514350" indent="-514350">
              <a:buAutoNum type="arabicPeriod"/>
            </a:pP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6096000" y="4953000"/>
            <a:ext cx="28956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391400" y="3810000"/>
            <a:ext cx="3048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391400" y="4646612"/>
            <a:ext cx="3048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848600" y="351538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v</a:t>
            </a:r>
            <a:r>
              <a:rPr lang="en-US" sz="2800" baseline="-25000" dirty="0" smtClean="0">
                <a:solidFill>
                  <a:srgbClr val="FF0000"/>
                </a:solidFill>
              </a:rPr>
              <a:t>1</a:t>
            </a:r>
            <a:endParaRPr lang="en-US" sz="2800" baseline="-250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48600" y="43434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b</a:t>
            </a:r>
            <a:r>
              <a:rPr lang="en-US" sz="2800" baseline="-25000" dirty="0" smtClean="0">
                <a:solidFill>
                  <a:srgbClr val="FF0000"/>
                </a:solidFill>
              </a:rPr>
              <a:t>2</a:t>
            </a:r>
            <a:endParaRPr lang="en-US" sz="2800" baseline="-25000" dirty="0">
              <a:solidFill>
                <a:srgbClr val="FF0000"/>
              </a:solidFill>
            </a:endParaRPr>
          </a:p>
        </p:txBody>
      </p:sp>
      <p:sp>
        <p:nvSpPr>
          <p:cNvPr id="14" name="Content Placeholder 6"/>
          <p:cNvSpPr txBox="1">
            <a:spLocks/>
          </p:cNvSpPr>
          <p:nvPr/>
        </p:nvSpPr>
        <p:spPr bwMode="auto">
          <a:xfrm>
            <a:off x="971600" y="838200"/>
            <a:ext cx="8172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Let’s prove now that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truthfulness is a dominant strategy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 will show that Bidder 1 will never benefit from bidding a bid that is not v</a:t>
            </a:r>
            <a:r>
              <a:rPr kumimoji="0" lang="en-US" sz="28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535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12" grpId="0"/>
      <p:bldP spid="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971600" y="-152400"/>
            <a:ext cx="7715200" cy="1143000"/>
          </a:xfrm>
        </p:spPr>
        <p:txBody>
          <a:bodyPr/>
          <a:lstStyle/>
          <a:p>
            <a:r>
              <a:rPr lang="en-US" dirty="0" smtClean="0"/>
              <a:t>Truthfulness: proof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33400" y="3657600"/>
            <a:ext cx="6553200" cy="2667000"/>
          </a:xfr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 marL="514350" indent="-514350"/>
            <a:r>
              <a:rPr lang="en-US" sz="2800" u="sng" dirty="0" smtClean="0">
                <a:solidFill>
                  <a:srgbClr val="C00000"/>
                </a:solidFill>
              </a:rPr>
              <a:t>Case 2:</a:t>
            </a:r>
            <a:r>
              <a:rPr lang="en-US" sz="2800" dirty="0" smtClean="0"/>
              <a:t> Bidder 1 </a:t>
            </a:r>
            <a:r>
              <a:rPr lang="en-US" sz="2800" dirty="0" smtClean="0">
                <a:solidFill>
                  <a:srgbClr val="006600"/>
                </a:solidFill>
              </a:rPr>
              <a:t>loses</a:t>
            </a:r>
            <a:r>
              <a:rPr lang="en-US" sz="2800" dirty="0" smtClean="0"/>
              <a:t> when bidding v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.</a:t>
            </a:r>
          </a:p>
          <a:p>
            <a:pPr marL="914400" lvl="1" indent="-514350"/>
            <a:r>
              <a:rPr lang="en-US" sz="2000" dirty="0" smtClean="0"/>
              <a:t>Let </a:t>
            </a:r>
            <a:r>
              <a:rPr lang="en-US" sz="2000" dirty="0" smtClean="0">
                <a:solidFill>
                  <a:srgbClr val="3B0A92"/>
                </a:solidFill>
              </a:rPr>
              <a:t>b</a:t>
            </a:r>
            <a:r>
              <a:rPr lang="en-US" sz="2000" baseline="-25000" dirty="0" smtClean="0">
                <a:solidFill>
                  <a:srgbClr val="3B0A92"/>
                </a:solidFill>
              </a:rPr>
              <a:t>2</a:t>
            </a:r>
            <a:r>
              <a:rPr lang="en-US" sz="2000" dirty="0" smtClean="0">
                <a:solidFill>
                  <a:srgbClr val="3B0A92"/>
                </a:solidFill>
              </a:rPr>
              <a:t> </a:t>
            </a:r>
            <a:r>
              <a:rPr lang="en-US" sz="2000" dirty="0" smtClean="0"/>
              <a:t>be the 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highest bid now.</a:t>
            </a:r>
          </a:p>
          <a:p>
            <a:pPr marL="914400" lvl="1" indent="-514350"/>
            <a:r>
              <a:rPr lang="en-US" sz="2000" dirty="0" smtClean="0"/>
              <a:t>His utility  </a:t>
            </a:r>
            <a:r>
              <a:rPr lang="en-US" sz="2000" dirty="0" smtClean="0">
                <a:solidFill>
                  <a:srgbClr val="3B0A92"/>
                </a:solidFill>
              </a:rPr>
              <a:t>0</a:t>
            </a:r>
            <a:r>
              <a:rPr lang="en-US" sz="2000" dirty="0" smtClean="0"/>
              <a:t> (losing).</a:t>
            </a:r>
          </a:p>
          <a:p>
            <a:pPr marL="914400" lvl="1" indent="-514350"/>
            <a:r>
              <a:rPr lang="en-US" sz="2000" dirty="0" smtClean="0"/>
              <a:t>Any bid below </a:t>
            </a:r>
            <a:r>
              <a:rPr lang="en-US" sz="2000" dirty="0" smtClean="0">
                <a:solidFill>
                  <a:srgbClr val="3B0A92"/>
                </a:solidFill>
              </a:rPr>
              <a:t>b</a:t>
            </a:r>
            <a:r>
              <a:rPr lang="en-US" sz="2000" baseline="-25000" dirty="0" smtClean="0">
                <a:solidFill>
                  <a:srgbClr val="3B0A92"/>
                </a:solidFill>
              </a:rPr>
              <a:t>2</a:t>
            </a:r>
            <a:r>
              <a:rPr lang="en-US" sz="2000" dirty="0" smtClean="0">
                <a:solidFill>
                  <a:srgbClr val="3B0A92"/>
                </a:solidFill>
              </a:rPr>
              <a:t> </a:t>
            </a:r>
            <a:r>
              <a:rPr lang="en-US" sz="2000" dirty="0" smtClean="0"/>
              <a:t>will gain him zero utility </a:t>
            </a:r>
            <a:r>
              <a:rPr lang="en-US" sz="2000" dirty="0" smtClean="0">
                <a:solidFill>
                  <a:srgbClr val="FF0000"/>
                </a:solidFill>
              </a:rPr>
              <a:t>(no gain from lying).</a:t>
            </a:r>
          </a:p>
          <a:p>
            <a:pPr marL="914400" lvl="1" indent="-514350"/>
            <a:r>
              <a:rPr lang="en-US" sz="2000" dirty="0" smtClean="0"/>
              <a:t>Any bid above </a:t>
            </a:r>
            <a:r>
              <a:rPr lang="en-US" sz="2000" dirty="0" smtClean="0">
                <a:solidFill>
                  <a:srgbClr val="3B0A92"/>
                </a:solidFill>
              </a:rPr>
              <a:t>b</a:t>
            </a:r>
            <a:r>
              <a:rPr lang="en-US" sz="2000" baseline="-25000" dirty="0" smtClean="0">
                <a:solidFill>
                  <a:srgbClr val="3B0A92"/>
                </a:solidFill>
              </a:rPr>
              <a:t>2</a:t>
            </a:r>
            <a:r>
              <a:rPr lang="en-US" sz="2000" dirty="0" smtClean="0"/>
              <a:t> will gain him a utility of </a:t>
            </a:r>
            <a:r>
              <a:rPr lang="en-US" sz="2000" i="1" dirty="0" smtClean="0">
                <a:solidFill>
                  <a:srgbClr val="3B0A92"/>
                </a:solidFill>
              </a:rPr>
              <a:t>v</a:t>
            </a:r>
            <a:r>
              <a:rPr lang="en-US" sz="2000" i="1" baseline="-25000" dirty="0" smtClean="0">
                <a:solidFill>
                  <a:srgbClr val="3B0A92"/>
                </a:solidFill>
              </a:rPr>
              <a:t>1</a:t>
            </a:r>
            <a:r>
              <a:rPr lang="en-US" sz="2000" i="1" dirty="0" smtClean="0">
                <a:solidFill>
                  <a:srgbClr val="3B0A92"/>
                </a:solidFill>
              </a:rPr>
              <a:t>-b</a:t>
            </a:r>
            <a:r>
              <a:rPr lang="en-US" sz="2000" i="1" baseline="-25000" dirty="0" smtClean="0">
                <a:solidFill>
                  <a:srgbClr val="3B0A92"/>
                </a:solidFill>
              </a:rPr>
              <a:t>2</a:t>
            </a:r>
            <a:r>
              <a:rPr lang="en-US" sz="2000" i="1" dirty="0" smtClean="0">
                <a:solidFill>
                  <a:srgbClr val="3B0A92"/>
                </a:solidFill>
              </a:rPr>
              <a:t> &lt; 0</a:t>
            </a:r>
            <a:r>
              <a:rPr lang="en-US" sz="2000" dirty="0" smtClean="0"/>
              <a:t>  - losing is better </a:t>
            </a:r>
            <a:r>
              <a:rPr lang="en-US" sz="2000" dirty="0" smtClean="0">
                <a:solidFill>
                  <a:srgbClr val="FF0000"/>
                </a:solidFill>
              </a:rPr>
              <a:t>(no gain from lying)</a:t>
            </a:r>
            <a:r>
              <a:rPr lang="en-US" sz="2000" dirty="0" smtClean="0"/>
              <a:t>.</a:t>
            </a:r>
          </a:p>
          <a:p>
            <a:pPr marL="514350" indent="-514350">
              <a:buAutoNum type="arabicPeriod"/>
            </a:pPr>
            <a:endParaRPr lang="en-US" sz="2800" dirty="0" smtClean="0"/>
          </a:p>
          <a:p>
            <a:pPr marL="514350" indent="-514350">
              <a:buAutoNum type="arabicPeriod"/>
            </a:pP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6096000" y="4953000"/>
            <a:ext cx="28956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391400" y="3810000"/>
            <a:ext cx="3048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391400" y="4646612"/>
            <a:ext cx="3048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848600" y="435358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v</a:t>
            </a:r>
            <a:r>
              <a:rPr lang="en-US" sz="2800" baseline="-25000" dirty="0" smtClean="0">
                <a:solidFill>
                  <a:srgbClr val="FF0000"/>
                </a:solidFill>
              </a:rPr>
              <a:t>1</a:t>
            </a:r>
            <a:endParaRPr lang="en-US" sz="2800" baseline="-250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48600" y="359158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b</a:t>
            </a:r>
            <a:r>
              <a:rPr lang="en-US" sz="2800" baseline="-25000" dirty="0" smtClean="0">
                <a:solidFill>
                  <a:srgbClr val="FF0000"/>
                </a:solidFill>
              </a:rPr>
              <a:t>2</a:t>
            </a:r>
            <a:endParaRPr lang="en-US" sz="2800" baseline="-25000" dirty="0">
              <a:solidFill>
                <a:srgbClr val="FF0000"/>
              </a:solidFill>
            </a:endParaRPr>
          </a:p>
        </p:txBody>
      </p:sp>
      <p:sp>
        <p:nvSpPr>
          <p:cNvPr id="14" name="Content Placeholder 6"/>
          <p:cNvSpPr txBox="1">
            <a:spLocks/>
          </p:cNvSpPr>
          <p:nvPr/>
        </p:nvSpPr>
        <p:spPr bwMode="auto">
          <a:xfrm>
            <a:off x="971600" y="838200"/>
            <a:ext cx="8172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Let’s prove now that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truthfulness is a dominant strategy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 will show that Bidder 1 will never benefit from bidding a bid that is not v</a:t>
            </a:r>
            <a:r>
              <a:rPr kumimoji="0" lang="en-US" sz="28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153400" y="6172200"/>
            <a:ext cx="3048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11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12" grpId="0"/>
      <p:bldP spid="13" grpId="0"/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971600" y="0"/>
            <a:ext cx="7715200" cy="1143000"/>
          </a:xfrm>
        </p:spPr>
        <p:txBody>
          <a:bodyPr/>
          <a:lstStyle/>
          <a:p>
            <a:r>
              <a:rPr lang="en-US" dirty="0" smtClean="0"/>
              <a:t>Efficiency in 2</a:t>
            </a:r>
            <a:r>
              <a:rPr lang="en-US" baseline="30000" dirty="0" smtClean="0"/>
              <a:t>nd</a:t>
            </a:r>
            <a:r>
              <a:rPr lang="en-US" dirty="0" smtClean="0"/>
              <a:t>-price auctions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71600" y="1143000"/>
            <a:ext cx="8172400" cy="5334000"/>
          </a:xfrm>
        </p:spPr>
        <p:txBody>
          <a:bodyPr/>
          <a:lstStyle/>
          <a:p>
            <a:pPr marL="514350" indent="-514350"/>
            <a:r>
              <a:rPr lang="en-US" sz="2800" dirty="0" smtClean="0"/>
              <a:t>Since 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-price is truthful, we can conclude it is </a:t>
            </a:r>
            <a:r>
              <a:rPr lang="en-US" sz="2800" i="1" dirty="0" smtClean="0">
                <a:solidFill>
                  <a:srgbClr val="FF0000"/>
                </a:solidFill>
              </a:rPr>
              <a:t>efficient</a:t>
            </a:r>
            <a:r>
              <a:rPr lang="en-US" sz="2800" dirty="0" smtClean="0"/>
              <a:t>:</a:t>
            </a:r>
          </a:p>
          <a:p>
            <a:pPr marL="914400" lvl="1" indent="-514350"/>
            <a:endParaRPr lang="en-US" sz="2400" dirty="0" smtClean="0"/>
          </a:p>
          <a:p>
            <a:pPr marL="514350" indent="-514350"/>
            <a:r>
              <a:rPr lang="en-US" dirty="0" smtClean="0"/>
              <a:t>That is, in equilibrium, the auction allocates the item to the bidder with the highest value.</a:t>
            </a:r>
          </a:p>
          <a:p>
            <a:pPr marL="1067562" lvl="1" indent="-514350"/>
            <a:r>
              <a:rPr lang="en-US" dirty="0" smtClean="0"/>
              <a:t>With the actual highest value, not just the highest bid.</a:t>
            </a:r>
          </a:p>
          <a:p>
            <a:pPr marL="1067562" lvl="1" indent="-514350"/>
            <a:r>
              <a:rPr lang="en-US" dirty="0" smtClean="0">
                <a:solidFill>
                  <a:srgbClr val="006600"/>
                </a:solidFill>
              </a:rPr>
              <a:t>Without assuming anything </a:t>
            </a:r>
            <a:r>
              <a:rPr lang="en-US" dirty="0" smtClean="0"/>
              <a:t>on the values </a:t>
            </a:r>
          </a:p>
          <a:p>
            <a:pPr marL="1561338" lvl="2" indent="-514350"/>
            <a:r>
              <a:rPr lang="en-US" dirty="0" smtClean="0"/>
              <a:t>(For every profile of values).</a:t>
            </a:r>
          </a:p>
        </p:txBody>
      </p:sp>
    </p:spTree>
    <p:extLst>
      <p:ext uri="{BB962C8B-B14F-4D97-AF65-F5344CB8AC3E}">
        <p14:creationId xmlns:p14="http://schemas.microsoft.com/office/powerpoint/2010/main" val="232693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094928" y="0"/>
            <a:ext cx="8229600" cy="1143000"/>
          </a:xfrm>
        </p:spPr>
        <p:txBody>
          <a:bodyPr/>
          <a:lstStyle/>
          <a:p>
            <a:r>
              <a:rPr lang="en-US" dirty="0" smtClean="0"/>
              <a:t>What we saw so far…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22920" y="1143000"/>
            <a:ext cx="8229600" cy="5334000"/>
          </a:xfrm>
        </p:spPr>
        <p:txBody>
          <a:bodyPr/>
          <a:lstStyle/>
          <a:p>
            <a:pPr marL="514350" indent="-514350"/>
            <a:r>
              <a:rPr lang="en-US" sz="2800" dirty="0" smtClean="0">
                <a:solidFill>
                  <a:srgbClr val="006600"/>
                </a:solidFill>
              </a:rPr>
              <a:t>2</a:t>
            </a:r>
            <a:r>
              <a:rPr lang="en-US" sz="2800" baseline="30000" dirty="0" smtClean="0">
                <a:solidFill>
                  <a:srgbClr val="006600"/>
                </a:solidFill>
              </a:rPr>
              <a:t>nd</a:t>
            </a:r>
            <a:r>
              <a:rPr lang="en-US" sz="2800" dirty="0" smtClean="0">
                <a:solidFill>
                  <a:srgbClr val="006600"/>
                </a:solidFill>
              </a:rPr>
              <a:t> price </a:t>
            </a:r>
            <a:r>
              <a:rPr lang="en-US" sz="2800" dirty="0" smtClean="0"/>
              <a:t>and </a:t>
            </a:r>
            <a:r>
              <a:rPr lang="en-US" sz="2800" dirty="0" smtClean="0">
                <a:solidFill>
                  <a:srgbClr val="006600"/>
                </a:solidFill>
              </a:rPr>
              <a:t>English</a:t>
            </a:r>
            <a:r>
              <a:rPr lang="en-US" sz="2800" dirty="0" smtClean="0"/>
              <a:t> auctions are:</a:t>
            </a:r>
          </a:p>
          <a:p>
            <a:pPr marL="914400" lvl="1" indent="-514350"/>
            <a:r>
              <a:rPr lang="en-US" sz="2400" dirty="0" smtClean="0"/>
              <a:t>Equivalent*</a:t>
            </a:r>
          </a:p>
          <a:p>
            <a:pPr marL="914400" lvl="1" indent="-514350"/>
            <a:r>
              <a:rPr lang="en-US" sz="2400" dirty="0"/>
              <a:t>H</a:t>
            </a:r>
            <a:r>
              <a:rPr lang="en-US" sz="2400" dirty="0" smtClean="0"/>
              <a:t>ave a truthful dominant-strategy equilibrium.</a:t>
            </a:r>
          </a:p>
          <a:p>
            <a:pPr marL="914400" lvl="1" indent="-514350"/>
            <a:r>
              <a:rPr lang="en-US" sz="2400" dirty="0" smtClean="0"/>
              <a:t>Efficient </a:t>
            </a:r>
            <a:r>
              <a:rPr lang="en-US" sz="2400" u="sng" dirty="0" smtClean="0"/>
              <a:t>in equilibrium</a:t>
            </a:r>
            <a:r>
              <a:rPr lang="en-US" sz="2400" dirty="0" smtClean="0"/>
              <a:t>.</a:t>
            </a:r>
          </a:p>
          <a:p>
            <a:pPr marL="514350" indent="-514350"/>
            <a:endParaRPr lang="en-US" sz="2800" dirty="0" smtClean="0"/>
          </a:p>
          <a:p>
            <a:pPr marL="514350" indent="-514350"/>
            <a:r>
              <a:rPr lang="en-US" sz="2800" dirty="0" smtClean="0">
                <a:solidFill>
                  <a:srgbClr val="006600"/>
                </a:solidFill>
              </a:rPr>
              <a:t>1</a:t>
            </a:r>
            <a:r>
              <a:rPr lang="en-US" sz="2800" baseline="30000" dirty="0" smtClean="0">
                <a:solidFill>
                  <a:srgbClr val="006600"/>
                </a:solidFill>
              </a:rPr>
              <a:t>st</a:t>
            </a:r>
            <a:r>
              <a:rPr lang="en-US" sz="2800" dirty="0" smtClean="0">
                <a:solidFill>
                  <a:srgbClr val="006600"/>
                </a:solidFill>
              </a:rPr>
              <a:t> -price </a:t>
            </a:r>
            <a:r>
              <a:rPr lang="en-US" sz="2800" dirty="0" smtClean="0"/>
              <a:t>and </a:t>
            </a:r>
            <a:r>
              <a:rPr lang="en-US" sz="2800" dirty="0" smtClean="0">
                <a:solidFill>
                  <a:srgbClr val="006600"/>
                </a:solidFill>
              </a:rPr>
              <a:t>Dutch</a:t>
            </a:r>
            <a:r>
              <a:rPr lang="en-US" sz="2800" dirty="0" smtClean="0"/>
              <a:t> auctions are:</a:t>
            </a:r>
          </a:p>
          <a:p>
            <a:pPr marL="914400" lvl="1" indent="-514350"/>
            <a:r>
              <a:rPr lang="en-US" sz="2400" dirty="0" smtClean="0"/>
              <a:t>Equivalent.</a:t>
            </a:r>
          </a:p>
          <a:p>
            <a:pPr marL="914400" lvl="1" indent="-514350"/>
            <a:r>
              <a:rPr lang="en-US" sz="2400" dirty="0" smtClean="0">
                <a:solidFill>
                  <a:srgbClr val="FF0000"/>
                </a:solidFill>
              </a:rPr>
              <a:t>Truthful?</a:t>
            </a:r>
          </a:p>
          <a:p>
            <a:pPr marL="914400" lvl="1" indent="-514350"/>
            <a:r>
              <a:rPr lang="en-US" sz="2400" dirty="0" smtClean="0">
                <a:solidFill>
                  <a:srgbClr val="FF0000"/>
                </a:solidFill>
              </a:rPr>
              <a:t>Efficient?</a:t>
            </a:r>
          </a:p>
          <a:p>
            <a:pPr marL="514350" indent="-514350">
              <a:buAutoNum type="arabicPeriod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3013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022920" y="0"/>
            <a:ext cx="8229600" cy="1143000"/>
          </a:xfrm>
        </p:spPr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price auctions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/>
          <a:lstStyle/>
          <a:p>
            <a:pPr marL="514350" indent="-514350"/>
            <a:r>
              <a:rPr lang="en-US" sz="2800" dirty="0" smtClean="0"/>
              <a:t>Truthful?</a:t>
            </a:r>
          </a:p>
          <a:p>
            <a:pPr marL="514350" indent="-514350"/>
            <a:endParaRPr lang="en-US" sz="2800" dirty="0" smtClean="0"/>
          </a:p>
          <a:p>
            <a:pPr marL="514350" indent="-514350"/>
            <a:endParaRPr lang="en-US" sz="2800" dirty="0" smtClean="0"/>
          </a:p>
          <a:p>
            <a:pPr marL="514350" indent="-514350"/>
            <a:endParaRPr lang="en-US" sz="2800" dirty="0" smtClean="0"/>
          </a:p>
          <a:p>
            <a:pPr marL="514350" indent="-514350"/>
            <a:endParaRPr lang="en-US" sz="2800" dirty="0" smtClean="0"/>
          </a:p>
          <a:p>
            <a:pPr marL="514350" indent="-514350"/>
            <a:endParaRPr lang="en-US" sz="2800" dirty="0" smtClean="0"/>
          </a:p>
          <a:p>
            <a:pPr marL="514350" indent="-514350"/>
            <a:endParaRPr lang="en-US" sz="2800" dirty="0" smtClean="0"/>
          </a:p>
          <a:p>
            <a:pPr marL="514350" indent="-514350"/>
            <a:endParaRPr lang="en-US" sz="2800" dirty="0" smtClean="0"/>
          </a:p>
          <a:p>
            <a:pPr marL="514350" indent="-514350">
              <a:buNone/>
            </a:pPr>
            <a:endParaRPr lang="en-US" sz="2800" dirty="0" smtClean="0"/>
          </a:p>
          <a:p>
            <a:pPr marL="514350" indent="-514350">
              <a:buNone/>
            </a:pPr>
            <a:endParaRPr lang="en-US" sz="2800" dirty="0"/>
          </a:p>
        </p:txBody>
      </p:sp>
      <p:pic>
        <p:nvPicPr>
          <p:cNvPr id="4" name="Picture 83" descr="C:\Documents and Settings\Mabat Al\My Documents\university\research\presentations\boundedGen\teletubbies_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276600" y="3283351"/>
            <a:ext cx="693964" cy="1439334"/>
          </a:xfrm>
          <a:prstGeom prst="rect">
            <a:avLst/>
          </a:prstGeom>
          <a:noFill/>
        </p:spPr>
      </p:pic>
      <p:pic>
        <p:nvPicPr>
          <p:cNvPr id="5" name="Picture 82" descr="teletubbies_dips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724400" y="3283350"/>
            <a:ext cx="730375" cy="143933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00400" y="28194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$30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4400" y="28194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$100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800600" y="2743200"/>
            <a:ext cx="838200" cy="457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 flipV="1">
            <a:off x="4876800" y="2590800"/>
            <a:ext cx="762000" cy="685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800600" y="20574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$31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43200" y="11430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NO!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178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3" grpId="0"/>
      <p:bldP spid="1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022920" y="0"/>
            <a:ext cx="8229600" cy="1143000"/>
          </a:xfrm>
        </p:spPr>
        <p:txBody>
          <a:bodyPr/>
          <a:lstStyle/>
          <a:p>
            <a:r>
              <a:rPr lang="en-US" dirty="0" smtClean="0"/>
              <a:t>Bayesian analysis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22920" y="1143000"/>
            <a:ext cx="8229600" cy="5334000"/>
          </a:xfrm>
        </p:spPr>
        <p:txBody>
          <a:bodyPr/>
          <a:lstStyle/>
          <a:p>
            <a:pPr marL="514350" indent="-514350"/>
            <a:r>
              <a:rPr lang="en-US" sz="2800" dirty="0" smtClean="0"/>
              <a:t>There is not dominant strategy in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price auctions.</a:t>
            </a:r>
          </a:p>
          <a:p>
            <a:pPr marL="514350" indent="-514350">
              <a:buNone/>
            </a:pPr>
            <a:endParaRPr lang="en-US" sz="2800" dirty="0" smtClean="0"/>
          </a:p>
          <a:p>
            <a:pPr marL="514350" indent="-514350"/>
            <a:r>
              <a:rPr lang="en-US" sz="2800" dirty="0" smtClean="0"/>
              <a:t>How do people behave?</a:t>
            </a:r>
          </a:p>
          <a:p>
            <a:pPr marL="788670" lvl="1" indent="-514350"/>
            <a:r>
              <a:rPr lang="en-US" sz="2400" dirty="0" smtClean="0"/>
              <a:t>They have </a:t>
            </a:r>
            <a:r>
              <a:rPr lang="en-US" sz="2400" dirty="0" smtClean="0">
                <a:solidFill>
                  <a:srgbClr val="006600"/>
                </a:solidFill>
              </a:rPr>
              <a:t>beliefs</a:t>
            </a:r>
            <a:r>
              <a:rPr lang="en-US" sz="2400" dirty="0" smtClean="0"/>
              <a:t> on the preferences of the other players! </a:t>
            </a:r>
          </a:p>
          <a:p>
            <a:pPr marL="514350" indent="-514350"/>
            <a:endParaRPr lang="en-US" sz="2800" dirty="0" smtClean="0"/>
          </a:p>
          <a:p>
            <a:pPr marL="514350" indent="-514350"/>
            <a:r>
              <a:rPr lang="en-US" sz="2800" dirty="0" smtClean="0"/>
              <a:t>Beliefs are modeled with </a:t>
            </a:r>
            <a:r>
              <a:rPr lang="en-US" sz="2800" dirty="0" smtClean="0">
                <a:solidFill>
                  <a:srgbClr val="006600"/>
                </a:solidFill>
              </a:rPr>
              <a:t>probability</a:t>
            </a:r>
            <a:r>
              <a:rPr lang="en-US" sz="2800" dirty="0" smtClean="0"/>
              <a:t> distributions.</a:t>
            </a:r>
          </a:p>
          <a:p>
            <a:pPr marL="514350" indent="-514350">
              <a:buNone/>
            </a:pPr>
            <a:endParaRPr lang="en-US" sz="2800" dirty="0" smtClean="0"/>
          </a:p>
          <a:p>
            <a:pPr marL="514350" indent="-514350">
              <a:buNone/>
            </a:pPr>
            <a:endParaRPr lang="en-US" sz="2800" dirty="0" smtClean="0"/>
          </a:p>
          <a:p>
            <a:pPr marL="514350" indent="-51435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70889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>
          <a:xfrm>
            <a:off x="1094928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err="1" smtClean="0"/>
              <a:t>Bayes</a:t>
            </a:r>
            <a:r>
              <a:rPr lang="en-US" dirty="0" smtClean="0"/>
              <a:t>-Nash equilibrium</a:t>
            </a:r>
          </a:p>
        </p:txBody>
      </p:sp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2920" y="957263"/>
            <a:ext cx="8229600" cy="4681537"/>
          </a:xfrm>
        </p:spPr>
        <p:txBody>
          <a:bodyPr/>
          <a:lstStyle/>
          <a:p>
            <a:pPr eaLnBrk="1" hangingPunct="1">
              <a:spcAft>
                <a:spcPct val="20000"/>
              </a:spcAft>
            </a:pPr>
            <a:r>
              <a:rPr lang="en-US" u="sng" dirty="0" smtClean="0"/>
              <a:t>Definition</a:t>
            </a:r>
            <a:r>
              <a:rPr lang="en-US" dirty="0" smtClean="0"/>
              <a:t>: A set of bidding strategies is a </a:t>
            </a:r>
            <a:r>
              <a:rPr lang="en-US" b="1" dirty="0" smtClean="0">
                <a:solidFill>
                  <a:srgbClr val="FF0000"/>
                </a:solidFill>
              </a:rPr>
              <a:t>Nash equilibrium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if each bidder’s strategy maximizes his payoff given the strategies of the others.</a:t>
            </a:r>
          </a:p>
          <a:p>
            <a:pPr lvl="1" eaLnBrk="1" hangingPunct="1">
              <a:spcAft>
                <a:spcPct val="20000"/>
              </a:spcAft>
            </a:pPr>
            <a:r>
              <a:rPr lang="en-US" dirty="0" smtClean="0">
                <a:ea typeface="ＭＳ Ｐゴシック" pitchFamily="1" charset="-128"/>
              </a:rPr>
              <a:t>In auctions: bidders do not know their opponent’s values, i.e., there is </a:t>
            </a:r>
            <a:r>
              <a:rPr lang="en-US" i="1" dirty="0" smtClean="0">
                <a:solidFill>
                  <a:srgbClr val="006600"/>
                </a:solidFill>
                <a:ea typeface="ＭＳ Ｐゴシック" pitchFamily="1" charset="-128"/>
              </a:rPr>
              <a:t>incomplete information</a:t>
            </a:r>
            <a:r>
              <a:rPr lang="en-US" i="1" dirty="0" smtClean="0">
                <a:ea typeface="ＭＳ Ｐゴシック" pitchFamily="1" charset="-128"/>
              </a:rPr>
              <a:t>.</a:t>
            </a:r>
            <a:r>
              <a:rPr lang="en-US" dirty="0" smtClean="0">
                <a:ea typeface="ＭＳ Ｐゴシック" pitchFamily="1" charset="-128"/>
              </a:rPr>
              <a:t> </a:t>
            </a:r>
          </a:p>
          <a:p>
            <a:pPr lvl="1" eaLnBrk="1" hangingPunct="1">
              <a:spcAft>
                <a:spcPct val="20000"/>
              </a:spcAft>
              <a:buNone/>
            </a:pPr>
            <a:r>
              <a:rPr lang="en-US" dirty="0" smtClean="0">
                <a:ea typeface="ＭＳ Ｐゴシック" pitchFamily="1" charset="-128"/>
                <a:sym typeface="Wingdings" pitchFamily="2" charset="2"/>
              </a:rPr>
              <a:t> E</a:t>
            </a:r>
            <a:r>
              <a:rPr lang="en-US" dirty="0" smtClean="0">
                <a:ea typeface="ＭＳ Ｐゴシック" pitchFamily="1" charset="-128"/>
              </a:rPr>
              <a:t>ach bidder’s strategy must maximize her </a:t>
            </a:r>
            <a:r>
              <a:rPr lang="en-US" i="1" dirty="0" smtClean="0">
                <a:ea typeface="ＭＳ Ｐゴシック" pitchFamily="1" charset="-128"/>
              </a:rPr>
              <a:t>expected </a:t>
            </a:r>
            <a:r>
              <a:rPr lang="en-US" dirty="0" smtClean="0">
                <a:ea typeface="ＭＳ Ｐゴシック" pitchFamily="1" charset="-128"/>
              </a:rPr>
              <a:t>payoff accounting for the uncertainty about opponent values. </a:t>
            </a:r>
          </a:p>
        </p:txBody>
      </p:sp>
    </p:spTree>
    <p:extLst>
      <p:ext uri="{BB962C8B-B14F-4D97-AF65-F5344CB8AC3E}">
        <p14:creationId xmlns:p14="http://schemas.microsoft.com/office/powerpoint/2010/main" val="331357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7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7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094928" y="0"/>
            <a:ext cx="8229600" cy="1143000"/>
          </a:xfrm>
        </p:spPr>
        <p:txBody>
          <a:bodyPr/>
          <a:lstStyle/>
          <a:p>
            <a:r>
              <a:rPr lang="en-US" dirty="0" smtClean="0"/>
              <a:t>Continuous distributions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162744" y="1600200"/>
            <a:ext cx="8305800" cy="3810000"/>
          </a:xfrm>
        </p:spPr>
        <p:txBody>
          <a:bodyPr/>
          <a:lstStyle/>
          <a:p>
            <a:pPr marL="514350" indent="-514350">
              <a:buNone/>
            </a:pPr>
            <a:r>
              <a:rPr lang="en-US" sz="2800" dirty="0" smtClean="0"/>
              <a:t>A brief reminder of basic notions in statistics/probability.</a:t>
            </a:r>
          </a:p>
        </p:txBody>
      </p:sp>
    </p:spTree>
    <p:extLst>
      <p:ext uri="{BB962C8B-B14F-4D97-AF65-F5344CB8AC3E}">
        <p14:creationId xmlns:p14="http://schemas.microsoft.com/office/powerpoint/2010/main" val="79386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oogle-search-ipod-orange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219200"/>
            <a:ext cx="8795996" cy="46482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71600" y="0"/>
            <a:ext cx="77152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3600" dirty="0" smtClean="0"/>
              <a:t>Auctions for Sponsored Search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6500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094928" y="0"/>
            <a:ext cx="8229600" cy="1143000"/>
          </a:xfrm>
        </p:spPr>
        <p:txBody>
          <a:bodyPr/>
          <a:lstStyle/>
          <a:p>
            <a:r>
              <a:rPr lang="en-US" dirty="0" smtClean="0"/>
              <a:t>Continuous distributions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18728" y="914400"/>
            <a:ext cx="8305800" cy="5334000"/>
          </a:xfrm>
        </p:spPr>
        <p:txBody>
          <a:bodyPr/>
          <a:lstStyle/>
          <a:p>
            <a:pPr marL="514350" indent="-514350">
              <a:buNone/>
            </a:pPr>
            <a:r>
              <a:rPr lang="en-US" sz="2800" dirty="0" smtClean="0"/>
              <a:t>Reminder:</a:t>
            </a:r>
          </a:p>
          <a:p>
            <a:pPr marL="514350" indent="-514350"/>
            <a:r>
              <a:rPr lang="en-US" sz="2800" dirty="0" smtClean="0"/>
              <a:t>Let </a:t>
            </a:r>
            <a:r>
              <a:rPr lang="en-US" sz="2800" i="1" dirty="0" smtClean="0">
                <a:solidFill>
                  <a:srgbClr val="0B02BE"/>
                </a:solidFill>
              </a:rPr>
              <a:t>V</a:t>
            </a:r>
            <a:r>
              <a:rPr lang="en-US" sz="2800" dirty="0" smtClean="0"/>
              <a:t> be a random variable that takes values from </a:t>
            </a:r>
            <a:r>
              <a:rPr lang="en-US" sz="2800" i="1" dirty="0" smtClean="0">
                <a:solidFill>
                  <a:srgbClr val="0B02BE"/>
                </a:solidFill>
              </a:rPr>
              <a:t>[0,t]</a:t>
            </a:r>
            <a:r>
              <a:rPr lang="en-US" sz="2800" dirty="0" smtClean="0"/>
              <a:t>.</a:t>
            </a:r>
          </a:p>
          <a:p>
            <a:pPr marL="514350" indent="-514350"/>
            <a:endParaRPr lang="en-US" sz="2800" dirty="0" smtClean="0"/>
          </a:p>
          <a:p>
            <a:pPr marL="514350" indent="-514350"/>
            <a:r>
              <a:rPr lang="en-US" sz="2800" dirty="0" smtClean="0">
                <a:solidFill>
                  <a:srgbClr val="FF0000"/>
                </a:solidFill>
              </a:rPr>
              <a:t>Cumulative distribution function </a:t>
            </a:r>
            <a:r>
              <a:rPr lang="en-US" sz="2800" i="1" dirty="0" smtClean="0">
                <a:solidFill>
                  <a:srgbClr val="0B02BE"/>
                </a:solidFill>
              </a:rPr>
              <a:t>F:[0,t]</a:t>
            </a:r>
            <a:r>
              <a:rPr lang="en-US" sz="2800" i="1" dirty="0" smtClean="0">
                <a:solidFill>
                  <a:srgbClr val="0B02BE"/>
                </a:solidFill>
                <a:sym typeface="Wingdings" pitchFamily="2" charset="2"/>
              </a:rPr>
              <a:t>[0,1]</a:t>
            </a:r>
            <a:br>
              <a:rPr lang="en-US" sz="2800" i="1" dirty="0" smtClean="0">
                <a:solidFill>
                  <a:srgbClr val="0B02BE"/>
                </a:solidFill>
                <a:sym typeface="Wingdings" pitchFamily="2" charset="2"/>
              </a:rPr>
            </a:br>
            <a:r>
              <a:rPr lang="en-US" sz="2800" i="1" dirty="0" smtClean="0">
                <a:solidFill>
                  <a:srgbClr val="0B02BE"/>
                </a:solidFill>
                <a:sym typeface="Wingdings" pitchFamily="2" charset="2"/>
              </a:rPr>
              <a:t>	F(x)    =     {Probability that V&lt;x}    =     Pr{V&lt;x}</a:t>
            </a:r>
          </a:p>
          <a:p>
            <a:pPr marL="514350" indent="-514350"/>
            <a:endParaRPr lang="en-US" sz="2800" dirty="0" smtClean="0">
              <a:sym typeface="Wingdings" pitchFamily="2" charset="2"/>
            </a:endParaRPr>
          </a:p>
          <a:p>
            <a:pPr marL="514350" indent="-514350"/>
            <a:r>
              <a:rPr lang="en-US" sz="2800" dirty="0" smtClean="0">
                <a:sym typeface="Wingdings" pitchFamily="2" charset="2"/>
              </a:rPr>
              <a:t>The </a:t>
            </a:r>
            <a:r>
              <a:rPr lang="en-US" sz="2800" i="1" dirty="0" smtClean="0">
                <a:solidFill>
                  <a:srgbClr val="FF0000"/>
                </a:solidFill>
                <a:sym typeface="Wingdings" pitchFamily="2" charset="2"/>
              </a:rPr>
              <a:t>density</a:t>
            </a:r>
            <a:r>
              <a:rPr lang="en-US" sz="2800" dirty="0" smtClean="0">
                <a:sym typeface="Wingdings" pitchFamily="2" charset="2"/>
              </a:rPr>
              <a:t> of </a:t>
            </a:r>
            <a:r>
              <a:rPr lang="en-US" sz="2800" i="1" dirty="0" smtClean="0">
                <a:solidFill>
                  <a:srgbClr val="0B02BE"/>
                </a:solidFill>
                <a:sym typeface="Wingdings" pitchFamily="2" charset="2"/>
              </a:rPr>
              <a:t>F</a:t>
            </a:r>
            <a:r>
              <a:rPr lang="en-US" sz="2800" dirty="0" smtClean="0">
                <a:sym typeface="Wingdings" pitchFamily="2" charset="2"/>
              </a:rPr>
              <a:t> is the density distribution</a:t>
            </a:r>
            <a:br>
              <a:rPr lang="en-US" sz="2800" dirty="0" smtClean="0">
                <a:sym typeface="Wingdings" pitchFamily="2" charset="2"/>
              </a:rPr>
            </a:br>
            <a:r>
              <a:rPr lang="en-US" sz="2800" i="1" dirty="0" smtClean="0">
                <a:solidFill>
                  <a:srgbClr val="0B02BE"/>
                </a:solidFill>
                <a:sym typeface="Wingdings" pitchFamily="2" charset="2"/>
              </a:rPr>
              <a:t>f(x)=F’(x).</a:t>
            </a:r>
          </a:p>
          <a:p>
            <a:pPr marL="514350" indent="-514350"/>
            <a:endParaRPr lang="en-US" sz="2800" dirty="0" smtClean="0">
              <a:sym typeface="Wingdings" pitchFamily="2" charset="2"/>
            </a:endParaRPr>
          </a:p>
          <a:p>
            <a:pPr marL="514350" indent="-514350"/>
            <a:r>
              <a:rPr lang="en-US" sz="2800" dirty="0" smtClean="0">
                <a:sym typeface="Wingdings" pitchFamily="2" charset="2"/>
              </a:rPr>
              <a:t>The expectation of </a:t>
            </a:r>
            <a:r>
              <a:rPr lang="en-US" sz="2800" i="1" dirty="0" smtClean="0">
                <a:solidFill>
                  <a:srgbClr val="0B02BE"/>
                </a:solidFill>
                <a:sym typeface="Wingdings" pitchFamily="2" charset="2"/>
              </a:rPr>
              <a:t>V</a:t>
            </a:r>
            <a:r>
              <a:rPr lang="en-US" sz="2800" dirty="0" smtClean="0">
                <a:sym typeface="Wingdings" pitchFamily="2" charset="2"/>
              </a:rPr>
              <a:t>:</a:t>
            </a:r>
          </a:p>
          <a:p>
            <a:pPr marL="514350" indent="-514350">
              <a:buNone/>
            </a:pPr>
            <a:endParaRPr lang="en-US" sz="2800" dirty="0" smtClean="0">
              <a:sym typeface="Wingdings" pitchFamily="2" charset="2"/>
            </a:endParaRPr>
          </a:p>
          <a:p>
            <a:pPr marL="514350" indent="-514350">
              <a:buNone/>
            </a:pPr>
            <a:endParaRPr lang="en-US" sz="2800" dirty="0" smtClean="0">
              <a:sym typeface="Wingdings" pitchFamily="2" charset="2"/>
            </a:endParaRPr>
          </a:p>
          <a:p>
            <a:pPr marL="514350" indent="-514350">
              <a:buNone/>
            </a:pPr>
            <a:endParaRPr lang="en-US" sz="2800" dirty="0" smtClean="0"/>
          </a:p>
        </p:txBody>
      </p:sp>
      <p:graphicFrame>
        <p:nvGraphicFramePr>
          <p:cNvPr id="409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6141194"/>
              </p:ext>
            </p:extLst>
          </p:nvPr>
        </p:nvGraphicFramePr>
        <p:xfrm>
          <a:off x="4979541" y="5486400"/>
          <a:ext cx="2744787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Equation" r:id="rId3" imgW="1180800" imgH="482400" progId="Equation.3">
                  <p:embed/>
                </p:oleObj>
              </mc:Choice>
              <mc:Fallback>
                <p:oleObj name="Equation" r:id="rId3" imgW="11808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9541" y="5486400"/>
                        <a:ext cx="2744787" cy="1120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726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043608" y="0"/>
            <a:ext cx="8229600" cy="1143000"/>
          </a:xfrm>
        </p:spPr>
        <p:txBody>
          <a:bodyPr/>
          <a:lstStyle/>
          <a:p>
            <a:r>
              <a:rPr lang="en-US" dirty="0" smtClean="0"/>
              <a:t>Example: The Uniform Distribution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43608" y="1143000"/>
            <a:ext cx="5562600" cy="5334000"/>
          </a:xfrm>
        </p:spPr>
        <p:txBody>
          <a:bodyPr/>
          <a:lstStyle/>
          <a:p>
            <a:pPr marL="514350" indent="-514350">
              <a:buNone/>
            </a:pPr>
            <a:r>
              <a:rPr lang="en-US" sz="2800" dirty="0" smtClean="0"/>
              <a:t>What is the probability that </a:t>
            </a:r>
            <a:r>
              <a:rPr lang="en-US" sz="2800" i="1" dirty="0" smtClean="0">
                <a:solidFill>
                  <a:srgbClr val="0B02BE"/>
                </a:solidFill>
              </a:rPr>
              <a:t>V&lt;x</a:t>
            </a:r>
            <a:r>
              <a:rPr lang="en-US" sz="2800" dirty="0" smtClean="0"/>
              <a:t>?</a:t>
            </a:r>
          </a:p>
          <a:p>
            <a:pPr marL="514350" indent="-514350">
              <a:buNone/>
            </a:pPr>
            <a:r>
              <a:rPr lang="en-US" sz="2800" i="1" dirty="0" smtClean="0">
                <a:solidFill>
                  <a:srgbClr val="0B02BE"/>
                </a:solidFill>
              </a:rPr>
              <a:t>			F(x)=x.</a:t>
            </a:r>
          </a:p>
          <a:p>
            <a:pPr marL="514350" indent="-514350">
              <a:buNone/>
            </a:pPr>
            <a:endParaRPr lang="en-US" sz="2800" dirty="0" smtClean="0"/>
          </a:p>
          <a:p>
            <a:pPr marL="514350" indent="-514350">
              <a:buNone/>
            </a:pPr>
            <a:r>
              <a:rPr lang="en-US" sz="2800" dirty="0" smtClean="0"/>
              <a:t>Density:   </a:t>
            </a:r>
            <a:r>
              <a:rPr lang="en-US" sz="2800" i="1" dirty="0" smtClean="0">
                <a:solidFill>
                  <a:srgbClr val="0B02BE"/>
                </a:solidFill>
              </a:rPr>
              <a:t>f(x)=1</a:t>
            </a:r>
          </a:p>
          <a:p>
            <a:pPr marL="514350" indent="-514350">
              <a:buNone/>
            </a:pPr>
            <a:endParaRPr lang="en-US" sz="2800" dirty="0" smtClean="0"/>
          </a:p>
          <a:p>
            <a:pPr marL="514350" indent="-514350">
              <a:buNone/>
            </a:pPr>
            <a:r>
              <a:rPr lang="en-US" sz="2800" dirty="0" smtClean="0"/>
              <a:t>Expectation:</a:t>
            </a:r>
          </a:p>
          <a:p>
            <a:pPr marL="514350" indent="-514350">
              <a:buNone/>
            </a:pPr>
            <a:endParaRPr lang="en-US" sz="2400" dirty="0" smtClean="0"/>
          </a:p>
          <a:p>
            <a:pPr marL="514350" indent="-514350">
              <a:buNone/>
            </a:pPr>
            <a:endParaRPr lang="en-US" sz="2800" dirty="0" smtClean="0"/>
          </a:p>
          <a:p>
            <a:pPr marL="514350" indent="-514350">
              <a:buNone/>
            </a:pPr>
            <a:endParaRPr lang="en-US" sz="2800" dirty="0" smtClean="0"/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5882308" y="1943100"/>
            <a:ext cx="17526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758608" y="2819400"/>
            <a:ext cx="23622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911008" y="1828800"/>
            <a:ext cx="304800" cy="914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292008" y="1828800"/>
            <a:ext cx="304800" cy="914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673008" y="1828800"/>
            <a:ext cx="304800" cy="914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054008" y="1828800"/>
            <a:ext cx="304800" cy="914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435008" y="1828800"/>
            <a:ext cx="304800" cy="914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34808" y="2971800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0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7139608" y="2971800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0.25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7596808" y="2971800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0.5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7901608" y="2971800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0.75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8435008" y="2971800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</a:t>
            </a:r>
            <a:endParaRPr lang="en-US" sz="1200" dirty="0"/>
          </a:p>
        </p:txBody>
      </p:sp>
      <p:cxnSp>
        <p:nvCxnSpPr>
          <p:cNvPr id="20" name="Straight Connector 19"/>
          <p:cNvCxnSpPr/>
          <p:nvPr/>
        </p:nvCxnSpPr>
        <p:spPr>
          <a:xfrm rot="5400000">
            <a:off x="5883102" y="3922712"/>
            <a:ext cx="17526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759402" y="4799012"/>
            <a:ext cx="23622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6911802" y="3808412"/>
            <a:ext cx="75406" cy="914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064202" y="3808412"/>
            <a:ext cx="75406" cy="914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215808" y="3808412"/>
            <a:ext cx="75406" cy="914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368208" y="3808412"/>
            <a:ext cx="75406" cy="914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520608" y="3808412"/>
            <a:ext cx="75406" cy="914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673008" y="3810000"/>
            <a:ext cx="75406" cy="914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825408" y="3810000"/>
            <a:ext cx="75406" cy="914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977014" y="3810000"/>
            <a:ext cx="75406" cy="914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8129414" y="3810000"/>
            <a:ext cx="75406" cy="914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8281814" y="3810000"/>
            <a:ext cx="75406" cy="914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435008" y="3810000"/>
            <a:ext cx="75406" cy="914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8587408" y="3810000"/>
            <a:ext cx="75406" cy="914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6606208" y="4904601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0</a:t>
            </a:r>
            <a:endParaRPr lang="en-US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8435008" y="4904601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</a:t>
            </a:r>
            <a:endParaRPr lang="en-US" sz="1200" dirty="0"/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6150199" y="5867003"/>
            <a:ext cx="1218406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760196" y="6475412"/>
            <a:ext cx="23622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606208" y="6581001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0</a:t>
            </a:r>
            <a:endParaRPr lang="en-US" sz="1200" dirty="0"/>
          </a:p>
        </p:txBody>
      </p:sp>
      <p:sp>
        <p:nvSpPr>
          <p:cNvPr id="54" name="TextBox 53"/>
          <p:cNvSpPr txBox="1"/>
          <p:nvPr/>
        </p:nvSpPr>
        <p:spPr>
          <a:xfrm>
            <a:off x="8435802" y="6581001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</a:t>
            </a:r>
            <a:endParaRPr lang="en-US" sz="1200" dirty="0"/>
          </a:p>
        </p:txBody>
      </p:sp>
      <p:sp>
        <p:nvSpPr>
          <p:cNvPr id="55" name="Rectangle 54"/>
          <p:cNvSpPr/>
          <p:nvPr/>
        </p:nvSpPr>
        <p:spPr>
          <a:xfrm>
            <a:off x="6759402" y="5562600"/>
            <a:ext cx="1828800" cy="914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Area  = 1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017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3587154"/>
              </p:ext>
            </p:extLst>
          </p:nvPr>
        </p:nvGraphicFramePr>
        <p:xfrm>
          <a:off x="1708771" y="4114800"/>
          <a:ext cx="2744787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9" name="Equation" r:id="rId3" imgW="1180800" imgH="482400" progId="Equation.3">
                  <p:embed/>
                </p:oleObj>
              </mc:Choice>
              <mc:Fallback>
                <p:oleObj name="Equation" r:id="rId3" imgW="11808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8771" y="4114800"/>
                        <a:ext cx="2744787" cy="1120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7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7381823"/>
              </p:ext>
            </p:extLst>
          </p:nvPr>
        </p:nvGraphicFramePr>
        <p:xfrm>
          <a:off x="2491408" y="5105400"/>
          <a:ext cx="1416050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0" name="Equation" r:id="rId5" imgW="609480" imgH="482400" progId="Equation.3">
                  <p:embed/>
                </p:oleObj>
              </mc:Choice>
              <mc:Fallback>
                <p:oleObj name="Equation" r:id="rId5" imgW="6094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1408" y="5105400"/>
                        <a:ext cx="1416050" cy="1120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8069779"/>
              </p:ext>
            </p:extLst>
          </p:nvPr>
        </p:nvGraphicFramePr>
        <p:xfrm>
          <a:off x="4091608" y="5029200"/>
          <a:ext cx="1563688" cy="1179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1" name="Equation" r:id="rId7" imgW="672840" imgH="507960" progId="Equation.3">
                  <p:embed/>
                </p:oleObj>
              </mc:Choice>
              <mc:Fallback>
                <p:oleObj name="Equation" r:id="rId7" imgW="67284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1608" y="5029200"/>
                        <a:ext cx="1563688" cy="1179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1893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5" grpId="0"/>
      <p:bldP spid="16" grpId="0"/>
      <p:bldP spid="17" grpId="0"/>
      <p:bldP spid="18" grpId="0"/>
      <p:bldP spid="19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7" grpId="0"/>
      <p:bldP spid="38" grpId="0"/>
      <p:bldP spid="53" grpId="0"/>
      <p:bldP spid="54" grpId="0"/>
      <p:bldP spid="5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115616" y="0"/>
            <a:ext cx="8229600" cy="1143000"/>
          </a:xfrm>
        </p:spPr>
        <p:txBody>
          <a:bodyPr/>
          <a:lstStyle/>
          <a:p>
            <a:r>
              <a:rPr lang="en-US" dirty="0" smtClean="0"/>
              <a:t>Auctions with uniform distributions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115616" y="1143000"/>
            <a:ext cx="7924800" cy="5334000"/>
          </a:xfrm>
        </p:spPr>
        <p:txBody>
          <a:bodyPr/>
          <a:lstStyle/>
          <a:p>
            <a:pPr marL="514350" indent="-514350">
              <a:buNone/>
            </a:pPr>
            <a:r>
              <a:rPr lang="en-US" sz="2800" dirty="0" smtClean="0"/>
              <a:t>A simple Bayesian auction model: </a:t>
            </a:r>
          </a:p>
          <a:p>
            <a:pPr marL="914400" lvl="1" indent="-514350"/>
            <a:r>
              <a:rPr lang="en-US" dirty="0" smtClean="0"/>
              <a:t>2 buyers</a:t>
            </a:r>
          </a:p>
          <a:p>
            <a:pPr marL="914400" lvl="1" indent="-514350"/>
            <a:r>
              <a:rPr lang="en-US" dirty="0" smtClean="0"/>
              <a:t>Values are between 0 and 1.</a:t>
            </a:r>
          </a:p>
          <a:p>
            <a:pPr marL="914400" lvl="1" indent="-514350"/>
            <a:r>
              <a:rPr lang="en-US" dirty="0" smtClean="0"/>
              <a:t>Values are distributed </a:t>
            </a:r>
            <a:r>
              <a:rPr lang="en-US" dirty="0" smtClean="0">
                <a:solidFill>
                  <a:srgbClr val="006600"/>
                </a:solidFill>
              </a:rPr>
              <a:t>uniformly</a:t>
            </a:r>
            <a:r>
              <a:rPr lang="en-US" dirty="0" smtClean="0"/>
              <a:t> on </a:t>
            </a:r>
            <a:r>
              <a:rPr lang="en-US" i="1" dirty="0" smtClean="0">
                <a:solidFill>
                  <a:srgbClr val="0B02BE"/>
                </a:solidFill>
              </a:rPr>
              <a:t>[0,1]</a:t>
            </a:r>
          </a:p>
          <a:p>
            <a:pPr marL="514350" indent="-514350">
              <a:buNone/>
            </a:pPr>
            <a:endParaRPr lang="en-US" sz="2800" dirty="0" smtClean="0"/>
          </a:p>
          <a:p>
            <a:pPr marL="514350" indent="-514350">
              <a:buNone/>
            </a:pPr>
            <a:r>
              <a:rPr lang="en-US" sz="2800" dirty="0" smtClean="0"/>
              <a:t>What is the equilibrium in this game of incomplete information?</a:t>
            </a:r>
          </a:p>
          <a:p>
            <a:pPr marL="514350" indent="-514350">
              <a:buNone/>
            </a:pPr>
            <a:r>
              <a:rPr lang="en-US" sz="2800" dirty="0" smtClean="0"/>
              <a:t>Are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-price auctions efficient?</a:t>
            </a:r>
          </a:p>
          <a:p>
            <a:pPr marL="514350" indent="-514350">
              <a:buNone/>
            </a:pPr>
            <a:r>
              <a:rPr lang="en-US" sz="2800" dirty="0" smtClean="0"/>
              <a:t>	</a:t>
            </a:r>
          </a:p>
          <a:p>
            <a:pPr marL="514350" indent="-51435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940069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971600" y="-152400"/>
            <a:ext cx="7715200" cy="1143000"/>
          </a:xfrm>
        </p:spPr>
        <p:txBody>
          <a:bodyPr/>
          <a:lstStyle/>
          <a:p>
            <a:r>
              <a:rPr lang="en-US" dirty="0" smtClean="0"/>
              <a:t>Equilibrium in 1</a:t>
            </a:r>
            <a:r>
              <a:rPr lang="en-US" baseline="30000" dirty="0" smtClean="0"/>
              <a:t>st</a:t>
            </a:r>
            <a:r>
              <a:rPr lang="en-US" dirty="0" smtClean="0"/>
              <a:t>-price auctions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724400"/>
          </a:xfr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en-US" sz="2800" u="sng" dirty="0" smtClean="0"/>
              <a:t>Proof:</a:t>
            </a:r>
          </a:p>
          <a:p>
            <a:pPr marL="514350" indent="-514350"/>
            <a:r>
              <a:rPr lang="en-US" sz="2800" dirty="0" smtClean="0"/>
              <a:t>Assume that Bidder 2’s strategy is </a:t>
            </a:r>
            <a:r>
              <a:rPr lang="en-US" sz="2800" i="1" dirty="0" smtClean="0">
                <a:solidFill>
                  <a:srgbClr val="3B0A92"/>
                </a:solidFill>
              </a:rPr>
              <a:t>b</a:t>
            </a:r>
            <a:r>
              <a:rPr lang="en-US" sz="2800" i="1" baseline="-25000" dirty="0" smtClean="0">
                <a:solidFill>
                  <a:srgbClr val="3B0A92"/>
                </a:solidFill>
              </a:rPr>
              <a:t>2</a:t>
            </a:r>
            <a:r>
              <a:rPr lang="en-US" sz="2800" i="1" dirty="0" smtClean="0">
                <a:solidFill>
                  <a:srgbClr val="3B0A92"/>
                </a:solidFill>
              </a:rPr>
              <a:t>(v)=v</a:t>
            </a:r>
            <a:r>
              <a:rPr lang="en-US" sz="2800" i="1" baseline="-25000" dirty="0" smtClean="0">
                <a:solidFill>
                  <a:srgbClr val="3B0A92"/>
                </a:solidFill>
              </a:rPr>
              <a:t>2</a:t>
            </a:r>
            <a:r>
              <a:rPr lang="en-US" sz="2800" i="1" dirty="0" smtClean="0">
                <a:solidFill>
                  <a:srgbClr val="3B0A92"/>
                </a:solidFill>
              </a:rPr>
              <a:t>/2</a:t>
            </a:r>
            <a:r>
              <a:rPr lang="en-US" sz="2800" dirty="0" smtClean="0"/>
              <a:t>.</a:t>
            </a:r>
          </a:p>
          <a:p>
            <a:pPr marL="514350" indent="-514350"/>
            <a:r>
              <a:rPr lang="en-US" sz="2800" dirty="0" smtClean="0"/>
              <a:t>We show: </a:t>
            </a:r>
            <a:r>
              <a:rPr lang="en-US" sz="2800" i="1" dirty="0" smtClean="0">
                <a:solidFill>
                  <a:srgbClr val="0B02BE"/>
                </a:solidFill>
              </a:rPr>
              <a:t>b</a:t>
            </a:r>
            <a:r>
              <a:rPr lang="en-US" sz="2800" i="1" baseline="-25000" dirty="0" smtClean="0">
                <a:solidFill>
                  <a:srgbClr val="0B02BE"/>
                </a:solidFill>
              </a:rPr>
              <a:t>1</a:t>
            </a:r>
            <a:r>
              <a:rPr lang="en-US" sz="2800" i="1" dirty="0" smtClean="0">
                <a:solidFill>
                  <a:srgbClr val="0B02BE"/>
                </a:solidFill>
              </a:rPr>
              <a:t>(v)=v</a:t>
            </a:r>
            <a:r>
              <a:rPr lang="en-US" sz="2800" i="1" baseline="-25000" dirty="0" smtClean="0">
                <a:solidFill>
                  <a:srgbClr val="0B02BE"/>
                </a:solidFill>
              </a:rPr>
              <a:t>1</a:t>
            </a:r>
            <a:r>
              <a:rPr lang="en-US" sz="2800" i="1" dirty="0" smtClean="0">
                <a:solidFill>
                  <a:srgbClr val="0B02BE"/>
                </a:solidFill>
              </a:rPr>
              <a:t>/2 </a:t>
            </a:r>
            <a:r>
              <a:rPr lang="en-US" sz="2800" dirty="0" smtClean="0"/>
              <a:t>is a best response for Bidder 1.</a:t>
            </a:r>
          </a:p>
          <a:p>
            <a:pPr marL="914400" lvl="1" indent="-514350"/>
            <a:r>
              <a:rPr lang="en-US" sz="1800" dirty="0" smtClean="0"/>
              <a:t>(clearly, no need to bid above 1).</a:t>
            </a:r>
          </a:p>
          <a:p>
            <a:pPr marL="514350" indent="-514350"/>
            <a:endParaRPr lang="en-US" sz="1600" dirty="0" smtClean="0"/>
          </a:p>
          <a:p>
            <a:pPr marL="514350" indent="-514350"/>
            <a:r>
              <a:rPr lang="en-US" sz="2400" dirty="0" smtClean="0"/>
              <a:t>Bidder 1’s expected utility is:</a:t>
            </a:r>
            <a:br>
              <a:rPr lang="en-US" sz="2400" dirty="0" smtClean="0"/>
            </a:br>
            <a:r>
              <a:rPr lang="en-US" sz="2400" i="1" dirty="0" err="1" smtClean="0">
                <a:solidFill>
                  <a:srgbClr val="3B0A92"/>
                </a:solidFill>
              </a:rPr>
              <a:t>Prob</a:t>
            </a:r>
            <a:r>
              <a:rPr lang="en-US" sz="2400" i="1" dirty="0" smtClean="0">
                <a:solidFill>
                  <a:srgbClr val="3B0A92"/>
                </a:solidFill>
              </a:rPr>
              <a:t>[ </a:t>
            </a:r>
            <a:r>
              <a:rPr lang="en-US" sz="2400" i="1" dirty="0" smtClean="0">
                <a:solidFill>
                  <a:srgbClr val="7030A0"/>
                </a:solidFill>
              </a:rPr>
              <a:t>b</a:t>
            </a:r>
            <a:r>
              <a:rPr lang="en-US" sz="2400" i="1" baseline="-25000" dirty="0" smtClean="0">
                <a:solidFill>
                  <a:srgbClr val="7030A0"/>
                </a:solidFill>
              </a:rPr>
              <a:t>1 </a:t>
            </a:r>
            <a:r>
              <a:rPr lang="en-US" sz="2400" i="1" dirty="0" smtClean="0">
                <a:solidFill>
                  <a:srgbClr val="7030A0"/>
                </a:solidFill>
              </a:rPr>
              <a:t>&gt; b</a:t>
            </a:r>
            <a:r>
              <a:rPr lang="en-US" sz="2400" i="1" baseline="-25000" dirty="0" smtClean="0">
                <a:solidFill>
                  <a:srgbClr val="7030A0"/>
                </a:solidFill>
              </a:rPr>
              <a:t>2</a:t>
            </a:r>
            <a:r>
              <a:rPr lang="en-US" sz="2400" i="1" baseline="-25000" dirty="0" smtClean="0">
                <a:solidFill>
                  <a:srgbClr val="3B0A92"/>
                </a:solidFill>
              </a:rPr>
              <a:t> </a:t>
            </a:r>
            <a:r>
              <a:rPr lang="en-US" sz="2400" i="1" dirty="0" smtClean="0">
                <a:solidFill>
                  <a:srgbClr val="3B0A92"/>
                </a:solidFill>
              </a:rPr>
              <a:t>] × (v</a:t>
            </a:r>
            <a:r>
              <a:rPr lang="en-US" sz="2400" i="1" baseline="-25000" dirty="0" smtClean="0">
                <a:solidFill>
                  <a:srgbClr val="3B0A92"/>
                </a:solidFill>
              </a:rPr>
              <a:t>1</a:t>
            </a:r>
            <a:r>
              <a:rPr lang="en-US" sz="2400" i="1" dirty="0" smtClean="0">
                <a:solidFill>
                  <a:srgbClr val="3B0A92"/>
                </a:solidFill>
              </a:rPr>
              <a:t>-b</a:t>
            </a:r>
            <a:r>
              <a:rPr lang="en-US" sz="2400" i="1" baseline="-25000" dirty="0" smtClean="0">
                <a:solidFill>
                  <a:srgbClr val="3B0A92"/>
                </a:solidFill>
              </a:rPr>
              <a:t>1</a:t>
            </a:r>
            <a:r>
              <a:rPr lang="en-US" sz="2400" i="1" dirty="0" smtClean="0">
                <a:solidFill>
                  <a:srgbClr val="3B0A92"/>
                </a:solidFill>
              </a:rPr>
              <a:t>)      </a:t>
            </a:r>
            <a:r>
              <a:rPr lang="en-US" sz="2400" i="1" dirty="0" smtClean="0"/>
              <a:t>=</a:t>
            </a:r>
          </a:p>
          <a:p>
            <a:pPr marL="514350" indent="-514350">
              <a:buNone/>
            </a:pPr>
            <a:r>
              <a:rPr lang="en-US" sz="2400" i="1" dirty="0" smtClean="0">
                <a:solidFill>
                  <a:srgbClr val="3B0A92"/>
                </a:solidFill>
              </a:rPr>
              <a:t>	</a:t>
            </a:r>
            <a:r>
              <a:rPr lang="en-US" sz="2400" i="1" dirty="0" err="1" smtClean="0">
                <a:solidFill>
                  <a:srgbClr val="3B0A92"/>
                </a:solidFill>
              </a:rPr>
              <a:t>Prob</a:t>
            </a:r>
            <a:r>
              <a:rPr lang="en-US" sz="2400" i="1" dirty="0" smtClean="0">
                <a:solidFill>
                  <a:srgbClr val="3B0A92"/>
                </a:solidFill>
              </a:rPr>
              <a:t>[ </a:t>
            </a:r>
            <a:r>
              <a:rPr lang="en-US" sz="2400" i="1" dirty="0" smtClean="0">
                <a:solidFill>
                  <a:srgbClr val="7030A0"/>
                </a:solidFill>
              </a:rPr>
              <a:t>b</a:t>
            </a:r>
            <a:r>
              <a:rPr lang="en-US" sz="2400" i="1" baseline="-25000" dirty="0" smtClean="0">
                <a:solidFill>
                  <a:srgbClr val="7030A0"/>
                </a:solidFill>
              </a:rPr>
              <a:t>1 </a:t>
            </a:r>
            <a:r>
              <a:rPr lang="en-US" sz="2400" i="1" dirty="0" smtClean="0">
                <a:solidFill>
                  <a:srgbClr val="7030A0"/>
                </a:solidFill>
              </a:rPr>
              <a:t>&gt; v</a:t>
            </a:r>
            <a:r>
              <a:rPr lang="en-US" sz="2400" i="1" baseline="-25000" dirty="0" smtClean="0">
                <a:solidFill>
                  <a:srgbClr val="7030A0"/>
                </a:solidFill>
              </a:rPr>
              <a:t>2</a:t>
            </a:r>
            <a:r>
              <a:rPr lang="en-US" sz="2400" i="1" dirty="0" smtClean="0">
                <a:solidFill>
                  <a:srgbClr val="7030A0"/>
                </a:solidFill>
              </a:rPr>
              <a:t>/2 </a:t>
            </a:r>
            <a:r>
              <a:rPr lang="en-US" sz="2400" i="1" dirty="0" smtClean="0">
                <a:solidFill>
                  <a:srgbClr val="3B0A92"/>
                </a:solidFill>
              </a:rPr>
              <a:t>] × (v</a:t>
            </a:r>
            <a:r>
              <a:rPr lang="en-US" sz="2400" i="1" baseline="-25000" dirty="0" smtClean="0">
                <a:solidFill>
                  <a:srgbClr val="3B0A92"/>
                </a:solidFill>
              </a:rPr>
              <a:t>1</a:t>
            </a:r>
            <a:r>
              <a:rPr lang="en-US" sz="2400" i="1" dirty="0" smtClean="0">
                <a:solidFill>
                  <a:srgbClr val="3B0A92"/>
                </a:solidFill>
              </a:rPr>
              <a:t>-b</a:t>
            </a:r>
            <a:r>
              <a:rPr lang="en-US" sz="2400" i="1" baseline="-25000" dirty="0" smtClean="0">
                <a:solidFill>
                  <a:srgbClr val="3B0A92"/>
                </a:solidFill>
              </a:rPr>
              <a:t>1</a:t>
            </a:r>
            <a:r>
              <a:rPr lang="en-US" sz="2400" i="1" dirty="0" smtClean="0">
                <a:solidFill>
                  <a:srgbClr val="3B0A92"/>
                </a:solidFill>
              </a:rPr>
              <a:t>)  </a:t>
            </a:r>
            <a:r>
              <a:rPr lang="en-US" sz="2400" i="1" dirty="0" smtClean="0"/>
              <a:t>=</a:t>
            </a:r>
          </a:p>
          <a:p>
            <a:pPr marL="514350" indent="-514350">
              <a:buNone/>
            </a:pPr>
            <a:r>
              <a:rPr lang="en-US" sz="2400" i="1" dirty="0" smtClean="0">
                <a:solidFill>
                  <a:srgbClr val="3B0A92"/>
                </a:solidFill>
              </a:rPr>
              <a:t>	2b</a:t>
            </a:r>
            <a:r>
              <a:rPr lang="en-US" sz="2400" i="1" baseline="-25000" dirty="0" smtClean="0">
                <a:solidFill>
                  <a:srgbClr val="3B0A92"/>
                </a:solidFill>
              </a:rPr>
              <a:t>1</a:t>
            </a:r>
            <a:r>
              <a:rPr lang="en-US" sz="2400" i="1" dirty="0" smtClean="0">
                <a:solidFill>
                  <a:srgbClr val="3B0A92"/>
                </a:solidFill>
              </a:rPr>
              <a:t> * (v</a:t>
            </a:r>
            <a:r>
              <a:rPr lang="en-US" sz="2400" i="1" baseline="-25000" dirty="0" smtClean="0">
                <a:solidFill>
                  <a:srgbClr val="3B0A92"/>
                </a:solidFill>
              </a:rPr>
              <a:t>1</a:t>
            </a:r>
            <a:r>
              <a:rPr lang="en-US" sz="2400" i="1" dirty="0" smtClean="0">
                <a:solidFill>
                  <a:srgbClr val="3B0A92"/>
                </a:solidFill>
              </a:rPr>
              <a:t>-b</a:t>
            </a:r>
            <a:r>
              <a:rPr lang="en-US" sz="2400" i="1" baseline="-25000" dirty="0" smtClean="0">
                <a:solidFill>
                  <a:srgbClr val="3B0A92"/>
                </a:solidFill>
              </a:rPr>
              <a:t>1</a:t>
            </a:r>
            <a:r>
              <a:rPr lang="en-US" sz="2400" i="1" dirty="0" smtClean="0">
                <a:solidFill>
                  <a:srgbClr val="3B0A92"/>
                </a:solidFill>
              </a:rPr>
              <a:t>) </a:t>
            </a:r>
          </a:p>
          <a:p>
            <a:pPr marL="514350" indent="-514350"/>
            <a:r>
              <a:rPr lang="en-US" sz="2400" dirty="0" smtClean="0">
                <a:solidFill>
                  <a:srgbClr val="3B0A92"/>
                </a:solidFill>
              </a:rPr>
              <a:t>[ 2b</a:t>
            </a:r>
            <a:r>
              <a:rPr lang="en-US" sz="2400" baseline="-25000" dirty="0" smtClean="0">
                <a:solidFill>
                  <a:srgbClr val="3B0A92"/>
                </a:solidFill>
              </a:rPr>
              <a:t>1</a:t>
            </a:r>
            <a:r>
              <a:rPr lang="en-US" sz="2400" dirty="0" smtClean="0">
                <a:solidFill>
                  <a:srgbClr val="3B0A92"/>
                </a:solidFill>
              </a:rPr>
              <a:t> * (v</a:t>
            </a:r>
            <a:r>
              <a:rPr lang="en-US" sz="2400" baseline="-25000" dirty="0" smtClean="0">
                <a:solidFill>
                  <a:srgbClr val="3B0A92"/>
                </a:solidFill>
              </a:rPr>
              <a:t>1</a:t>
            </a:r>
            <a:r>
              <a:rPr lang="en-US" sz="2400" dirty="0" smtClean="0">
                <a:solidFill>
                  <a:srgbClr val="3B0A92"/>
                </a:solidFill>
              </a:rPr>
              <a:t>-b</a:t>
            </a:r>
            <a:r>
              <a:rPr lang="en-US" sz="2400" baseline="-25000" dirty="0" smtClean="0">
                <a:solidFill>
                  <a:srgbClr val="3B0A92"/>
                </a:solidFill>
              </a:rPr>
              <a:t>1</a:t>
            </a:r>
            <a:r>
              <a:rPr lang="en-US" sz="2400" dirty="0" smtClean="0">
                <a:solidFill>
                  <a:srgbClr val="3B0A92"/>
                </a:solidFill>
              </a:rPr>
              <a:t>) ]’ </a:t>
            </a:r>
            <a:r>
              <a:rPr lang="en-US" sz="2400" dirty="0" smtClean="0"/>
              <a:t>=</a:t>
            </a:r>
            <a:r>
              <a:rPr lang="en-US" sz="2400" dirty="0" smtClean="0">
                <a:solidFill>
                  <a:srgbClr val="3B0A92"/>
                </a:solidFill>
              </a:rPr>
              <a:t> 2v</a:t>
            </a:r>
            <a:r>
              <a:rPr lang="en-US" sz="2400" baseline="-25000" dirty="0" smtClean="0">
                <a:solidFill>
                  <a:srgbClr val="3B0A92"/>
                </a:solidFill>
              </a:rPr>
              <a:t>1</a:t>
            </a:r>
            <a:r>
              <a:rPr lang="en-US" sz="2400" dirty="0" smtClean="0">
                <a:solidFill>
                  <a:srgbClr val="3B0A92"/>
                </a:solidFill>
              </a:rPr>
              <a:t>-4b</a:t>
            </a:r>
            <a:r>
              <a:rPr lang="en-US" sz="2400" baseline="-25000" dirty="0" smtClean="0">
                <a:solidFill>
                  <a:srgbClr val="3B0A92"/>
                </a:solidFill>
              </a:rPr>
              <a:t>1</a:t>
            </a:r>
            <a:r>
              <a:rPr lang="en-US" sz="2400" dirty="0" smtClean="0">
                <a:solidFill>
                  <a:srgbClr val="3B0A92"/>
                </a:solidFill>
              </a:rPr>
              <a:t> </a:t>
            </a:r>
            <a:r>
              <a:rPr lang="en-US" sz="2400" dirty="0" smtClean="0"/>
              <a:t>=</a:t>
            </a:r>
            <a:r>
              <a:rPr lang="en-US" sz="2400" dirty="0" smtClean="0">
                <a:solidFill>
                  <a:srgbClr val="3B0A92"/>
                </a:solidFill>
              </a:rPr>
              <a:t> 0         </a:t>
            </a:r>
            <a:r>
              <a:rPr lang="en-US" sz="1800" dirty="0" smtClean="0">
                <a:solidFill>
                  <a:srgbClr val="3B0A92"/>
                </a:solidFill>
              </a:rPr>
              <a:t>(maximize for b</a:t>
            </a:r>
            <a:r>
              <a:rPr lang="en-US" sz="1800" baseline="-25000" dirty="0" smtClean="0">
                <a:solidFill>
                  <a:srgbClr val="3B0A92"/>
                </a:solidFill>
              </a:rPr>
              <a:t>1</a:t>
            </a:r>
            <a:r>
              <a:rPr lang="en-US" sz="1800" dirty="0" smtClean="0">
                <a:solidFill>
                  <a:srgbClr val="3B0A92"/>
                </a:solidFill>
              </a:rPr>
              <a:t>)</a:t>
            </a:r>
            <a:endParaRPr lang="en-US" sz="2400" dirty="0" smtClean="0">
              <a:solidFill>
                <a:srgbClr val="3B0A92"/>
              </a:solidFill>
            </a:endParaRPr>
          </a:p>
          <a:p>
            <a:pPr marL="514350" indent="-514350">
              <a:buNone/>
            </a:pP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dirty="0" smtClean="0">
                <a:solidFill>
                  <a:srgbClr val="FF0000"/>
                </a:solidFill>
                <a:sym typeface="Wingdings" pitchFamily="2" charset="2"/>
              </a:rPr>
              <a:t>b</a:t>
            </a:r>
            <a:r>
              <a:rPr lang="en-US" sz="2400" baseline="-25000" dirty="0" smtClean="0">
                <a:solidFill>
                  <a:srgbClr val="FF0000"/>
                </a:solidFill>
                <a:sym typeface="Wingdings" pitchFamily="2" charset="2"/>
              </a:rPr>
              <a:t>1</a:t>
            </a:r>
            <a:r>
              <a:rPr lang="en-US" sz="2400" dirty="0" smtClean="0">
                <a:solidFill>
                  <a:srgbClr val="FF0000"/>
                </a:solidFill>
                <a:sym typeface="Wingdings" pitchFamily="2" charset="2"/>
              </a:rPr>
              <a:t> = v</a:t>
            </a:r>
            <a:r>
              <a:rPr lang="en-US" sz="2400" baseline="-25000" dirty="0" smtClean="0">
                <a:solidFill>
                  <a:srgbClr val="FF0000"/>
                </a:solidFill>
                <a:sym typeface="Wingdings" pitchFamily="2" charset="2"/>
              </a:rPr>
              <a:t>1</a:t>
            </a:r>
            <a:r>
              <a:rPr lang="en-US" sz="2400" dirty="0" smtClean="0">
                <a:solidFill>
                  <a:srgbClr val="FF0000"/>
                </a:solidFill>
                <a:sym typeface="Wingdings" pitchFamily="2" charset="2"/>
              </a:rPr>
              <a:t>/2          </a:t>
            </a:r>
            <a:r>
              <a:rPr lang="en-US" sz="2000" dirty="0" smtClean="0">
                <a:solidFill>
                  <a:srgbClr val="006600"/>
                </a:solidFill>
                <a:sym typeface="Wingdings" pitchFamily="2" charset="2"/>
              </a:rPr>
              <a:t>( it is a best response for b</a:t>
            </a:r>
            <a:r>
              <a:rPr lang="en-US" sz="2000" baseline="-25000" dirty="0" smtClean="0">
                <a:solidFill>
                  <a:srgbClr val="006600"/>
                </a:solidFill>
                <a:sym typeface="Wingdings" pitchFamily="2" charset="2"/>
              </a:rPr>
              <a:t>2</a:t>
            </a:r>
            <a:r>
              <a:rPr lang="en-US" sz="2000" dirty="0" smtClean="0">
                <a:solidFill>
                  <a:srgbClr val="006600"/>
                </a:solidFill>
                <a:sym typeface="Wingdings" pitchFamily="2" charset="2"/>
              </a:rPr>
              <a:t>=v</a:t>
            </a:r>
            <a:r>
              <a:rPr lang="en-US" sz="2000" baseline="-25000" dirty="0" smtClean="0">
                <a:solidFill>
                  <a:srgbClr val="006600"/>
                </a:solidFill>
                <a:sym typeface="Wingdings" pitchFamily="2" charset="2"/>
              </a:rPr>
              <a:t>2</a:t>
            </a:r>
            <a:r>
              <a:rPr lang="en-US" sz="2000" dirty="0" smtClean="0">
                <a:solidFill>
                  <a:srgbClr val="006600"/>
                </a:solidFill>
                <a:sym typeface="Wingdings" pitchFamily="2" charset="2"/>
              </a:rPr>
              <a:t>/2)</a:t>
            </a:r>
            <a:endParaRPr lang="en-US" sz="1800" dirty="0" smtClean="0">
              <a:solidFill>
                <a:srgbClr val="0066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257800" y="4876800"/>
            <a:ext cx="31242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029200" y="5029200"/>
            <a:ext cx="304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229600" y="5029200"/>
            <a:ext cx="304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5181600" y="4876800"/>
            <a:ext cx="1524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8305005" y="4876006"/>
            <a:ext cx="1524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6096794" y="4876006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867400" y="51054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</a:t>
            </a:r>
            <a:r>
              <a:rPr lang="en-US" dirty="0" smtClean="0"/>
              <a:t>=1/3 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 rot="5400000">
            <a:off x="7162800" y="4876800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086600" y="51170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2/3 </a:t>
            </a:r>
            <a:endParaRPr lang="en-US" dirty="0"/>
          </a:p>
        </p:txBody>
      </p:sp>
      <p:sp>
        <p:nvSpPr>
          <p:cNvPr id="19" name="Rounded Rectangular Callout 18"/>
          <p:cNvSpPr/>
          <p:nvPr/>
        </p:nvSpPr>
        <p:spPr>
          <a:xfrm>
            <a:off x="5943600" y="3733800"/>
            <a:ext cx="2819400" cy="457200"/>
          </a:xfrm>
          <a:prstGeom prst="wedgeRoundRectCallout">
            <a:avLst>
              <a:gd name="adj1" fmla="val -1156"/>
              <a:gd name="adj2" fmla="val 141448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If </a:t>
            </a:r>
            <a:r>
              <a:rPr lang="en-US" dirty="0" smtClean="0">
                <a:solidFill>
                  <a:srgbClr val="0B02BE"/>
                </a:solidFill>
              </a:rPr>
              <a:t>v</a:t>
            </a:r>
            <a:r>
              <a:rPr lang="en-US" baseline="-25000" dirty="0" smtClean="0">
                <a:solidFill>
                  <a:srgbClr val="0B02BE"/>
                </a:solidFill>
              </a:rPr>
              <a:t>2 </a:t>
            </a:r>
            <a:r>
              <a:rPr lang="en-US" dirty="0" smtClean="0">
                <a:solidFill>
                  <a:srgbClr val="0B02BE"/>
                </a:solidFill>
              </a:rPr>
              <a:t>&lt; 2/3</a:t>
            </a:r>
            <a:r>
              <a:rPr lang="en-US" dirty="0" smtClean="0">
                <a:solidFill>
                  <a:schemeClr val="tx1"/>
                </a:solidFill>
              </a:rPr>
              <a:t> then </a:t>
            </a:r>
            <a:r>
              <a:rPr lang="en-US" dirty="0" smtClean="0">
                <a:solidFill>
                  <a:srgbClr val="0B02BE"/>
                </a:solidFill>
              </a:rPr>
              <a:t>b</a:t>
            </a:r>
            <a:r>
              <a:rPr lang="en-US" baseline="-25000" dirty="0" smtClean="0">
                <a:solidFill>
                  <a:srgbClr val="0B02BE"/>
                </a:solidFill>
              </a:rPr>
              <a:t>1</a:t>
            </a:r>
            <a:r>
              <a:rPr lang="en-US" baseline="-25000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wins.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Content Placeholder 6"/>
          <p:cNvSpPr txBox="1">
            <a:spLocks/>
          </p:cNvSpPr>
          <p:nvPr/>
        </p:nvSpPr>
        <p:spPr bwMode="auto">
          <a:xfrm>
            <a:off x="971600" y="762000"/>
            <a:ext cx="7715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Claim: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bidding 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B0A9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b(v)=v/2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 an equilibrium</a:t>
            </a:r>
          </a:p>
          <a:p>
            <a:pPr marL="914400" marR="0" lvl="1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bidders, uniform distribution.</a:t>
            </a:r>
          </a:p>
          <a:p>
            <a:pPr marL="914400" marR="0" lvl="1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28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4" animBg="1"/>
      <p:bldP spid="7" grpId="1" build="p" animBg="1"/>
      <p:bldP spid="6" grpId="0"/>
      <p:bldP spid="8" grpId="0"/>
      <p:bldP spid="15" grpId="0"/>
      <p:bldP spid="18" grpId="0"/>
      <p:bldP spid="1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018728" y="-152400"/>
            <a:ext cx="8229600" cy="1143000"/>
          </a:xfrm>
        </p:spPr>
        <p:txBody>
          <a:bodyPr/>
          <a:lstStyle/>
          <a:p>
            <a:r>
              <a:rPr lang="en-US" dirty="0" smtClean="0"/>
              <a:t>Equilibrium in 1</a:t>
            </a:r>
            <a:r>
              <a:rPr lang="en-US" baseline="30000" dirty="0" smtClean="0"/>
              <a:t>st</a:t>
            </a:r>
            <a:r>
              <a:rPr lang="en-US" dirty="0" smtClean="0"/>
              <a:t>-price auctions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18728" y="990600"/>
            <a:ext cx="8305800" cy="5791200"/>
          </a:xfrm>
        </p:spPr>
        <p:txBody>
          <a:bodyPr/>
          <a:lstStyle/>
          <a:p>
            <a:pPr marL="514350" indent="-514350">
              <a:buNone/>
            </a:pPr>
            <a:r>
              <a:rPr lang="en-US" sz="2800" u="sng" dirty="0" smtClean="0"/>
              <a:t>We proved:</a:t>
            </a:r>
            <a:r>
              <a:rPr lang="en-US" sz="2800" dirty="0" smtClean="0"/>
              <a:t> bidding b(v)=v/2 is an equilibrium</a:t>
            </a:r>
          </a:p>
          <a:p>
            <a:pPr marL="914400" lvl="1" indent="-514350"/>
            <a:r>
              <a:rPr lang="en-US" sz="2400" dirty="0" smtClean="0"/>
              <a:t>2 bidders, uniform distribution.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sz="2800" u="sng" dirty="0" smtClean="0"/>
              <a:t>For </a:t>
            </a:r>
            <a:r>
              <a:rPr lang="en-US" sz="2800" i="1" u="sng" dirty="0" smtClean="0">
                <a:solidFill>
                  <a:srgbClr val="0B02BE"/>
                </a:solidFill>
              </a:rPr>
              <a:t>n</a:t>
            </a:r>
            <a:r>
              <a:rPr lang="en-US" sz="2800" u="sng" dirty="0" smtClean="0"/>
              <a:t> players: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2800" dirty="0" smtClean="0"/>
              <a:t>bidding   </a:t>
            </a:r>
            <a:r>
              <a:rPr lang="en-US" sz="2800" b="1" i="1" dirty="0" smtClean="0">
                <a:solidFill>
                  <a:srgbClr val="3B0A92"/>
                </a:solidFill>
              </a:rPr>
              <a:t>b</a:t>
            </a:r>
            <a:r>
              <a:rPr lang="en-US" sz="2800" b="1" i="1" baseline="-25000" dirty="0" smtClean="0">
                <a:solidFill>
                  <a:srgbClr val="3B0A92"/>
                </a:solidFill>
              </a:rPr>
              <a:t>i</a:t>
            </a:r>
            <a:r>
              <a:rPr lang="en-US" sz="2800" b="1" i="1" dirty="0" smtClean="0">
                <a:solidFill>
                  <a:srgbClr val="3B0A92"/>
                </a:solidFill>
              </a:rPr>
              <a:t>(v</a:t>
            </a:r>
            <a:r>
              <a:rPr lang="en-US" sz="2800" b="1" i="1" baseline="-25000" dirty="0" smtClean="0">
                <a:solidFill>
                  <a:srgbClr val="3B0A92"/>
                </a:solidFill>
              </a:rPr>
              <a:t>i</a:t>
            </a:r>
            <a:r>
              <a:rPr lang="en-US" sz="2800" b="1" i="1" dirty="0" smtClean="0">
                <a:solidFill>
                  <a:srgbClr val="3B0A92"/>
                </a:solidFill>
              </a:rPr>
              <a:t>) =  </a:t>
            </a:r>
            <a:r>
              <a:rPr lang="en-US" sz="2800" b="1" i="1" baseline="-25000" dirty="0" smtClean="0">
                <a:solidFill>
                  <a:srgbClr val="3B0A92"/>
                </a:solidFill>
              </a:rPr>
              <a:t> </a:t>
            </a:r>
            <a:r>
              <a:rPr lang="en-US" sz="2800" b="1" i="1" dirty="0" smtClean="0">
                <a:solidFill>
                  <a:srgbClr val="3B0A92"/>
                </a:solidFill>
              </a:rPr>
              <a:t>                 </a:t>
            </a:r>
            <a:r>
              <a:rPr lang="en-US" sz="2800" dirty="0" smtClean="0"/>
              <a:t>by all players is a Nash equilibrium.</a:t>
            </a:r>
          </a:p>
          <a:p>
            <a:pPr marL="514350" indent="-514350">
              <a:buNone/>
            </a:pPr>
            <a:endParaRPr lang="en-US" sz="1100" dirty="0" smtClean="0"/>
          </a:p>
          <a:p>
            <a:pPr marL="514350" indent="-514350">
              <a:buNone/>
            </a:pPr>
            <a:r>
              <a:rPr lang="en-US" sz="2400" dirty="0" smtClean="0"/>
              <a:t>(with more competition, you will bid closer to your true value)</a:t>
            </a:r>
          </a:p>
          <a:p>
            <a:pPr marL="514350" indent="-514350">
              <a:buNone/>
            </a:pPr>
            <a:endParaRPr lang="en-US" sz="2800" dirty="0" smtClean="0"/>
          </a:p>
          <a:p>
            <a:pPr marL="514350" indent="-514350">
              <a:buNone/>
            </a:pPr>
            <a:r>
              <a:rPr lang="en-US" sz="2800" u="sng" dirty="0" smtClean="0"/>
              <a:t>Conclusion: </a:t>
            </a:r>
            <a:br>
              <a:rPr lang="en-US" sz="2800" u="sng" dirty="0" smtClean="0"/>
            </a:br>
            <a:r>
              <a:rPr lang="en-US" sz="2800" dirty="0" smtClean="0"/>
              <a:t>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-price auctions are </a:t>
            </a:r>
            <a:r>
              <a:rPr lang="en-US" sz="2800" i="1" dirty="0" smtClean="0">
                <a:solidFill>
                  <a:srgbClr val="00B050"/>
                </a:solidFill>
              </a:rPr>
              <a:t>efficient</a:t>
            </a:r>
            <a:endParaRPr lang="en-US" sz="2000" i="1" dirty="0" smtClean="0">
              <a:solidFill>
                <a:srgbClr val="00B050"/>
              </a:solidFill>
            </a:endParaRPr>
          </a:p>
          <a:p>
            <a:pPr marL="514350" indent="-514350">
              <a:buNone/>
            </a:pPr>
            <a:r>
              <a:rPr lang="en-US" sz="2400" dirty="0" smtClean="0"/>
              <a:t>	</a:t>
            </a:r>
            <a:r>
              <a:rPr lang="en-US" sz="2000" dirty="0" smtClean="0">
                <a:solidFill>
                  <a:srgbClr val="FF0000"/>
                </a:solidFill>
              </a:rPr>
              <a:t>(not truthful, but in equilibrium the bidder with the highest bid wins).</a:t>
            </a:r>
          </a:p>
          <a:p>
            <a:pPr marL="514350" indent="-514350">
              <a:buNone/>
            </a:pPr>
            <a:endParaRPr lang="en-US" sz="200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3203603"/>
              </p:ext>
            </p:extLst>
          </p:nvPr>
        </p:nvGraphicFramePr>
        <p:xfrm>
          <a:off x="4095726" y="2743200"/>
          <a:ext cx="126836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Equation" r:id="rId3" imgW="545760" imgH="393480" progId="Equation.3">
                  <p:embed/>
                </p:oleObj>
              </mc:Choice>
              <mc:Fallback>
                <p:oleObj name="Equation" r:id="rId3" imgW="5457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5726" y="2743200"/>
                        <a:ext cx="1268362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522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018728" y="-152400"/>
            <a:ext cx="8229600" cy="1143000"/>
          </a:xfrm>
        </p:spPr>
        <p:txBody>
          <a:bodyPr/>
          <a:lstStyle/>
          <a:p>
            <a:r>
              <a:rPr lang="en-US" dirty="0" smtClean="0"/>
              <a:t>Equilibrium in 1</a:t>
            </a:r>
            <a:r>
              <a:rPr lang="en-US" baseline="30000" dirty="0" smtClean="0"/>
              <a:t>st</a:t>
            </a:r>
            <a:r>
              <a:rPr lang="en-US" dirty="0" smtClean="0"/>
              <a:t>-price auctions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18728" y="990600"/>
            <a:ext cx="8305800" cy="5791200"/>
          </a:xfrm>
        </p:spPr>
        <p:txBody>
          <a:bodyPr/>
          <a:lstStyle/>
          <a:p>
            <a:pPr marL="514350" indent="-514350"/>
            <a:r>
              <a:rPr lang="en-US" sz="2800" dirty="0" smtClean="0"/>
              <a:t>We proved: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-price auction is efficient for the uniform distribution.</a:t>
            </a:r>
          </a:p>
          <a:p>
            <a:pPr marL="514350" indent="-514350"/>
            <a:endParaRPr lang="en-US" sz="2800" dirty="0" smtClean="0"/>
          </a:p>
          <a:p>
            <a:pPr marL="514350" indent="-514350"/>
            <a:r>
              <a:rPr lang="en-US" sz="2800" dirty="0" smtClean="0"/>
              <a:t>What about general distributions?</a:t>
            </a:r>
          </a:p>
          <a:p>
            <a:pPr marL="788670" lvl="1" indent="-514350"/>
            <a:r>
              <a:rPr lang="en-US" sz="2400" dirty="0" smtClean="0"/>
              <a:t>Turns out:  </a:t>
            </a:r>
            <a:r>
              <a:rPr lang="en-US" sz="2400" b="1" dirty="0" smtClean="0"/>
              <a:t>Yes!</a:t>
            </a:r>
          </a:p>
          <a:p>
            <a:pPr marL="788670" lvl="1" indent="-514350"/>
            <a:r>
              <a:rPr lang="en-US" sz="2400" dirty="0" smtClean="0"/>
              <a:t>We won’t go into the math</a:t>
            </a:r>
          </a:p>
          <a:p>
            <a:pPr marL="514350" indent="-514350"/>
            <a:endParaRPr lang="en-US" sz="2800" dirty="0" smtClean="0"/>
          </a:p>
          <a:p>
            <a:pPr marL="514350" indent="-514350"/>
            <a:endParaRPr lang="en-US" sz="1200" dirty="0" smtClean="0"/>
          </a:p>
          <a:p>
            <a:pPr marL="514350" indent="-514350"/>
            <a:endParaRPr lang="en-US" sz="2000" dirty="0" smtClean="0"/>
          </a:p>
          <a:p>
            <a:pPr marL="514350" indent="-514350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65895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018728" y="-152400"/>
            <a:ext cx="8229600" cy="1143000"/>
          </a:xfrm>
        </p:spPr>
        <p:txBody>
          <a:bodyPr/>
          <a:lstStyle/>
          <a:p>
            <a:r>
              <a:rPr lang="en-US" dirty="0" smtClean="0"/>
              <a:t>Equilibrium in 1</a:t>
            </a:r>
            <a:r>
              <a:rPr lang="en-US" baseline="30000" dirty="0" smtClean="0"/>
              <a:t>st</a:t>
            </a:r>
            <a:r>
              <a:rPr lang="en-US" dirty="0" smtClean="0"/>
              <a:t>-price auctions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18728" y="990600"/>
            <a:ext cx="8305800" cy="5791200"/>
          </a:xfrm>
        </p:spPr>
        <p:txBody>
          <a:bodyPr/>
          <a:lstStyle/>
          <a:p>
            <a:pPr marL="514350" indent="-514350"/>
            <a:r>
              <a:rPr lang="en-US" sz="2800" dirty="0" smtClean="0"/>
              <a:t>We proved: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-price auction is efficient for the uniform distribution.</a:t>
            </a:r>
          </a:p>
          <a:p>
            <a:pPr marL="514350" indent="-514350"/>
            <a:endParaRPr lang="en-US" sz="2800" dirty="0" smtClean="0"/>
          </a:p>
          <a:p>
            <a:pPr marL="514350" indent="-514350"/>
            <a:r>
              <a:rPr lang="en-US" sz="2800" dirty="0" smtClean="0"/>
              <a:t>What about general distributions?</a:t>
            </a:r>
          </a:p>
          <a:p>
            <a:pPr marL="514350" indent="-514350"/>
            <a:endParaRPr lang="en-US" sz="2800" dirty="0" smtClean="0"/>
          </a:p>
          <a:p>
            <a:pPr marL="514350" indent="-514350"/>
            <a:r>
              <a:rPr lang="en-US" sz="2800" u="sng" dirty="0" smtClean="0"/>
              <a:t>Notation: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2800" dirty="0" smtClean="0"/>
              <a:t>let </a:t>
            </a:r>
            <a:r>
              <a:rPr lang="en-US" sz="2800" i="1" dirty="0" smtClean="0">
                <a:solidFill>
                  <a:srgbClr val="0B02BE"/>
                </a:solidFill>
              </a:rPr>
              <a:t>v</a:t>
            </a:r>
            <a:r>
              <a:rPr lang="en-US" sz="2800" i="1" baseline="-25000" dirty="0" smtClean="0">
                <a:solidFill>
                  <a:srgbClr val="0B02BE"/>
                </a:solidFill>
              </a:rPr>
              <a:t>1</a:t>
            </a:r>
            <a:r>
              <a:rPr lang="en-US" sz="2800" i="1" dirty="0" smtClean="0">
                <a:solidFill>
                  <a:srgbClr val="0B02BE"/>
                </a:solidFill>
              </a:rPr>
              <a:t>,…,v</a:t>
            </a:r>
            <a:r>
              <a:rPr lang="en-US" sz="2800" i="1" baseline="-25000" dirty="0" smtClean="0">
                <a:solidFill>
                  <a:srgbClr val="0B02BE"/>
                </a:solidFill>
              </a:rPr>
              <a:t>n-1</a:t>
            </a:r>
            <a:r>
              <a:rPr lang="en-US" sz="2800" i="1" dirty="0" smtClean="0">
                <a:solidFill>
                  <a:srgbClr val="0B02BE"/>
                </a:solidFill>
              </a:rPr>
              <a:t> </a:t>
            </a:r>
            <a:r>
              <a:rPr lang="en-US" sz="2800" dirty="0" smtClean="0"/>
              <a:t>be n-1 draws from a distribution </a:t>
            </a:r>
            <a:r>
              <a:rPr lang="en-US" sz="2800" i="1" dirty="0" smtClean="0">
                <a:solidFill>
                  <a:srgbClr val="0B02BE"/>
                </a:solidFill>
              </a:rPr>
              <a:t>F</a:t>
            </a:r>
            <a:r>
              <a:rPr lang="en-US" sz="2800" dirty="0" smtClean="0"/>
              <a:t>. </a:t>
            </a:r>
            <a:br>
              <a:rPr lang="en-US" sz="2800" dirty="0" smtClean="0"/>
            </a:br>
            <a:r>
              <a:rPr lang="en-US" sz="2800" dirty="0" smtClean="0"/>
              <a:t>Let </a:t>
            </a:r>
            <a:r>
              <a:rPr lang="en-US" sz="2800" b="1" i="1" dirty="0" smtClean="0">
                <a:solidFill>
                  <a:srgbClr val="006600"/>
                </a:solidFill>
              </a:rPr>
              <a:t>max</a:t>
            </a:r>
            <a:r>
              <a:rPr lang="en-US" sz="2800" b="1" i="1" baseline="-25000" dirty="0" smtClean="0">
                <a:solidFill>
                  <a:srgbClr val="006600"/>
                </a:solidFill>
              </a:rPr>
              <a:t>[n-1]</a:t>
            </a:r>
            <a:r>
              <a:rPr lang="en-US" sz="2800" i="1" dirty="0" smtClean="0">
                <a:solidFill>
                  <a:srgbClr val="006600"/>
                </a:solidFill>
              </a:rPr>
              <a:t> </a:t>
            </a:r>
            <a:r>
              <a:rPr lang="en-US" sz="2800" i="1" dirty="0" smtClean="0">
                <a:solidFill>
                  <a:srgbClr val="0B02BE"/>
                </a:solidFill>
              </a:rPr>
              <a:t>= max{v</a:t>
            </a:r>
            <a:r>
              <a:rPr lang="en-US" sz="2800" i="1" baseline="-25000" dirty="0" smtClean="0">
                <a:solidFill>
                  <a:srgbClr val="0B02BE"/>
                </a:solidFill>
              </a:rPr>
              <a:t>1</a:t>
            </a:r>
            <a:r>
              <a:rPr lang="en-US" sz="2800" i="1" dirty="0" smtClean="0">
                <a:solidFill>
                  <a:srgbClr val="0B02BE"/>
                </a:solidFill>
              </a:rPr>
              <a:t>,…,v</a:t>
            </a:r>
            <a:r>
              <a:rPr lang="en-US" sz="2800" i="1" baseline="-25000" dirty="0" smtClean="0">
                <a:solidFill>
                  <a:srgbClr val="0B02BE"/>
                </a:solidFill>
              </a:rPr>
              <a:t>n-1</a:t>
            </a:r>
            <a:r>
              <a:rPr lang="en-US" sz="2800" i="1" dirty="0" smtClean="0">
                <a:solidFill>
                  <a:srgbClr val="0B02BE"/>
                </a:solidFill>
              </a:rPr>
              <a:t>} </a:t>
            </a:r>
            <a:r>
              <a:rPr lang="en-US" sz="2800" dirty="0" smtClean="0"/>
              <a:t>     </a:t>
            </a:r>
            <a:r>
              <a:rPr lang="en-US" sz="2000" dirty="0" smtClean="0"/>
              <a:t>(highest-order statistic)</a:t>
            </a:r>
            <a:endParaRPr lang="en-US" sz="2800" dirty="0" smtClean="0"/>
          </a:p>
          <a:p>
            <a:pPr marL="514350" indent="-514350"/>
            <a:endParaRPr lang="en-US" sz="1200" dirty="0" smtClean="0"/>
          </a:p>
          <a:p>
            <a:pPr marL="514350" indent="-514350"/>
            <a:endParaRPr lang="en-US" sz="2000" dirty="0" smtClean="0"/>
          </a:p>
          <a:p>
            <a:pPr marL="514350" indent="-514350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23885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9716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Equilibrium in 1</a:t>
            </a:r>
            <a:r>
              <a:rPr lang="en-US" baseline="30000" dirty="0" smtClean="0"/>
              <a:t>st</a:t>
            </a:r>
            <a:r>
              <a:rPr lang="en-US" dirty="0" smtClean="0"/>
              <a:t>-price auctions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71600" y="990600"/>
            <a:ext cx="8305800" cy="5791200"/>
          </a:xfrm>
        </p:spPr>
        <p:txBody>
          <a:bodyPr/>
          <a:lstStyle/>
          <a:p>
            <a:pPr marL="514350" indent="-514350"/>
            <a:endParaRPr lang="en-US" sz="2800" dirty="0" smtClean="0"/>
          </a:p>
          <a:p>
            <a:pPr marL="514350" indent="-514350"/>
            <a:endParaRPr lang="en-US" sz="2800" dirty="0" smtClean="0"/>
          </a:p>
          <a:p>
            <a:pPr marL="514350" indent="-514350"/>
            <a:endParaRPr lang="en-US" sz="2800" dirty="0" smtClean="0"/>
          </a:p>
          <a:p>
            <a:pPr marL="514350" indent="-514350"/>
            <a:endParaRPr lang="en-US" sz="2800" dirty="0" smtClean="0"/>
          </a:p>
          <a:p>
            <a:pPr marL="514350" indent="-514350"/>
            <a:endParaRPr lang="en-US" sz="2800" dirty="0" smtClean="0"/>
          </a:p>
          <a:p>
            <a:pPr marL="914400" lvl="1" indent="-514350"/>
            <a:r>
              <a:rPr lang="en-US" sz="2400" dirty="0" smtClean="0"/>
              <a:t>That is, each bidder will bid the </a:t>
            </a:r>
            <a:r>
              <a:rPr lang="en-US" sz="2400" dirty="0" smtClean="0">
                <a:solidFill>
                  <a:srgbClr val="006600"/>
                </a:solidFill>
              </a:rPr>
              <a:t>expected winning bid </a:t>
            </a:r>
            <a:r>
              <a:rPr lang="en-US" sz="2400" dirty="0" smtClean="0"/>
              <a:t>of the other players, given that </a:t>
            </a:r>
            <a:r>
              <a:rPr lang="en-US" sz="2400" dirty="0" smtClean="0">
                <a:solidFill>
                  <a:srgbClr val="006600"/>
                </a:solidFill>
              </a:rPr>
              <a:t>v</a:t>
            </a:r>
            <a:r>
              <a:rPr lang="en-US" sz="2400" baseline="-25000" dirty="0" smtClean="0">
                <a:solidFill>
                  <a:srgbClr val="006600"/>
                </a:solidFill>
              </a:rPr>
              <a:t>i</a:t>
            </a:r>
            <a:r>
              <a:rPr lang="en-US" sz="2400" dirty="0" smtClean="0">
                <a:solidFill>
                  <a:srgbClr val="006600"/>
                </a:solidFill>
              </a:rPr>
              <a:t> wins</a:t>
            </a:r>
            <a:r>
              <a:rPr lang="en-US" sz="2400" dirty="0" smtClean="0"/>
              <a:t>.</a:t>
            </a:r>
          </a:p>
          <a:p>
            <a:pPr marL="914400" lvl="1" indent="-514350"/>
            <a:r>
              <a:rPr lang="en-US" sz="2400" dirty="0" smtClean="0"/>
              <a:t>The above b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(v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) is strictly monotone in v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 pitchFamily="2" charset="2"/>
              </a:rPr>
              <a:t> 1</a:t>
            </a:r>
            <a:r>
              <a:rPr lang="en-US" sz="2400" baseline="30000" dirty="0" smtClean="0">
                <a:sym typeface="Wingdings" pitchFamily="2" charset="2"/>
              </a:rPr>
              <a:t>st</a:t>
            </a:r>
            <a:r>
              <a:rPr lang="en-US" sz="2400" dirty="0" smtClean="0">
                <a:sym typeface="Wingdings" pitchFamily="2" charset="2"/>
              </a:rPr>
              <a:t>-price auction is efficient.</a:t>
            </a:r>
            <a:endParaRPr lang="en-US" sz="2400" dirty="0" smtClean="0"/>
          </a:p>
          <a:p>
            <a:pPr marL="914400" lvl="1" indent="-514350"/>
            <a:r>
              <a:rPr lang="en-US" sz="2400" dirty="0" smtClean="0"/>
              <a:t>Example:</a:t>
            </a:r>
          </a:p>
          <a:p>
            <a:pPr marL="914400" lvl="1" indent="-514350"/>
            <a:endParaRPr lang="en-US" sz="2400" dirty="0" smtClean="0"/>
          </a:p>
          <a:p>
            <a:pPr marL="914400" lvl="1" indent="-514350"/>
            <a:r>
              <a:rPr lang="en-US" sz="2000" dirty="0" smtClean="0"/>
              <a:t>Proof: next week (it will be a corollary of another result).</a:t>
            </a:r>
          </a:p>
          <a:p>
            <a:pPr marL="514350" indent="-514350"/>
            <a:endParaRPr lang="en-US" sz="2000" dirty="0" smtClean="0"/>
          </a:p>
          <a:p>
            <a:pPr marL="514350" indent="-514350"/>
            <a:endParaRPr lang="en-US" sz="2000" dirty="0" smtClean="0"/>
          </a:p>
        </p:txBody>
      </p:sp>
      <p:graphicFrame>
        <p:nvGraphicFramePr>
          <p:cNvPr id="901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6511064"/>
              </p:ext>
            </p:extLst>
          </p:nvPr>
        </p:nvGraphicFramePr>
        <p:xfrm>
          <a:off x="3638600" y="5105400"/>
          <a:ext cx="2146300" cy="831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" name="Equation" r:id="rId3" imgW="1015920" imgH="393480" progId="Equation.3">
                  <p:embed/>
                </p:oleObj>
              </mc:Choice>
              <mc:Fallback>
                <p:oleObj name="Equation" r:id="rId3" imgW="10159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8600" y="5105400"/>
                        <a:ext cx="2146300" cy="8313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1047800" y="914400"/>
            <a:ext cx="8077200" cy="2514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514350" indent="-514350"/>
            <a:r>
              <a:rPr lang="en-US" sz="2800" dirty="0" smtClean="0">
                <a:solidFill>
                  <a:schemeClr val="tx1"/>
                </a:solidFill>
              </a:rPr>
              <a:t>When </a:t>
            </a:r>
            <a:r>
              <a:rPr lang="en-US" sz="2800" i="1" dirty="0" smtClean="0">
                <a:solidFill>
                  <a:srgbClr val="0B02BE"/>
                </a:solidFill>
              </a:rPr>
              <a:t>v</a:t>
            </a:r>
            <a:r>
              <a:rPr lang="en-US" sz="2800" i="1" baseline="-25000" dirty="0" smtClean="0">
                <a:solidFill>
                  <a:srgbClr val="0B02BE"/>
                </a:solidFill>
              </a:rPr>
              <a:t>1</a:t>
            </a:r>
            <a:r>
              <a:rPr lang="en-US" sz="2800" i="1" dirty="0" smtClean="0">
                <a:solidFill>
                  <a:srgbClr val="0B02BE"/>
                </a:solidFill>
              </a:rPr>
              <a:t>,…,</a:t>
            </a:r>
            <a:r>
              <a:rPr lang="en-US" sz="2800" i="1" dirty="0" err="1" smtClean="0">
                <a:solidFill>
                  <a:srgbClr val="0B02BE"/>
                </a:solidFill>
              </a:rPr>
              <a:t>v</a:t>
            </a:r>
            <a:r>
              <a:rPr lang="en-US" sz="2800" i="1" baseline="-25000" dirty="0" err="1" smtClean="0">
                <a:solidFill>
                  <a:srgbClr val="0B02BE"/>
                </a:solidFill>
              </a:rPr>
              <a:t>n</a:t>
            </a:r>
            <a:r>
              <a:rPr lang="en-US" sz="2800" i="1" dirty="0" smtClean="0">
                <a:solidFill>
                  <a:srgbClr val="0B02BE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are distributed </a:t>
            </a:r>
            <a:r>
              <a:rPr lang="en-US" sz="2800" dirty="0" err="1" smtClean="0">
                <a:solidFill>
                  <a:schemeClr val="tx1"/>
                </a:solidFill>
              </a:rPr>
              <a:t>i.i.d</a:t>
            </a:r>
            <a:r>
              <a:rPr lang="en-US" sz="2800" dirty="0" smtClean="0">
                <a:solidFill>
                  <a:schemeClr val="tx1"/>
                </a:solidFill>
              </a:rPr>
              <a:t>. from </a:t>
            </a:r>
            <a:r>
              <a:rPr lang="en-US" sz="2800" i="1" dirty="0" smtClean="0">
                <a:solidFill>
                  <a:srgbClr val="0B02BE"/>
                </a:solidFill>
              </a:rPr>
              <a:t>F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2400" i="1" dirty="0" smtClean="0">
                <a:solidFill>
                  <a:srgbClr val="0B02BE"/>
                </a:solidFill>
              </a:rPr>
              <a:t>F</a:t>
            </a:r>
            <a:r>
              <a:rPr lang="en-US" sz="2400" dirty="0" smtClean="0">
                <a:solidFill>
                  <a:schemeClr val="tx1"/>
                </a:solidFill>
              </a:rPr>
              <a:t> is strictly increasing</a:t>
            </a:r>
          </a:p>
          <a:p>
            <a:pPr marL="971550" lvl="1" indent="-514350">
              <a:buFont typeface="Arial" pitchFamily="34" charset="0"/>
              <a:buChar char="•"/>
            </a:pPr>
            <a:endParaRPr lang="en-US" sz="1600" dirty="0" smtClean="0">
              <a:solidFill>
                <a:schemeClr val="tx1"/>
              </a:solidFill>
            </a:endParaRPr>
          </a:p>
          <a:p>
            <a:pPr marL="514350" indent="-514350">
              <a:buNone/>
            </a:pPr>
            <a:r>
              <a:rPr lang="en-US" sz="2800" u="sng" dirty="0" smtClean="0">
                <a:solidFill>
                  <a:schemeClr val="tx1"/>
                </a:solidFill>
              </a:rPr>
              <a:t>Claim:</a:t>
            </a:r>
            <a:r>
              <a:rPr lang="en-US" sz="2800" dirty="0" smtClean="0">
                <a:solidFill>
                  <a:schemeClr val="tx1"/>
                </a:solidFill>
              </a:rPr>
              <a:t> the following is a symmetric Nash equilibrium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4395225"/>
              </p:ext>
            </p:extLst>
          </p:nvPr>
        </p:nvGraphicFramePr>
        <p:xfrm>
          <a:off x="1809800" y="2559016"/>
          <a:ext cx="6553199" cy="869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9" name="Equation" r:id="rId5" imgW="1942920" imgH="279360" progId="Equation.3">
                  <p:embed/>
                </p:oleObj>
              </mc:Choice>
              <mc:Fallback>
                <p:oleObj name="Equation" r:id="rId5" imgW="194292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800" y="2559016"/>
                        <a:ext cx="6553199" cy="8699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56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043608" y="0"/>
            <a:ext cx="8229600" cy="1143000"/>
          </a:xfrm>
        </p:spPr>
        <p:txBody>
          <a:bodyPr/>
          <a:lstStyle/>
          <a:p>
            <a:r>
              <a:rPr lang="en-US" dirty="0" smtClean="0"/>
              <a:t>What we saw so far…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43608" y="1143000"/>
            <a:ext cx="8229600" cy="5334000"/>
          </a:xfrm>
        </p:spPr>
        <p:txBody>
          <a:bodyPr/>
          <a:lstStyle/>
          <a:p>
            <a:pPr marL="514350" indent="-514350"/>
            <a:r>
              <a:rPr lang="en-US" sz="2800" dirty="0" smtClean="0"/>
              <a:t>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price and English auctions are:</a:t>
            </a:r>
          </a:p>
          <a:p>
            <a:pPr marL="914400" lvl="1" indent="-514350"/>
            <a:r>
              <a:rPr lang="en-US" sz="2400" dirty="0" smtClean="0"/>
              <a:t>Equivalent*</a:t>
            </a:r>
          </a:p>
          <a:p>
            <a:pPr marL="914400" lvl="1" indent="-514350"/>
            <a:r>
              <a:rPr lang="en-US" sz="2400" dirty="0"/>
              <a:t>H</a:t>
            </a:r>
            <a:r>
              <a:rPr lang="en-US" sz="2400" dirty="0" smtClean="0"/>
              <a:t>ave a truthful dominant-strategy equilibrium.</a:t>
            </a:r>
          </a:p>
          <a:p>
            <a:pPr marL="914400" lvl="1" indent="-514350"/>
            <a:r>
              <a:rPr lang="en-US" sz="2400" dirty="0" smtClean="0"/>
              <a:t>Efficient </a:t>
            </a:r>
            <a:r>
              <a:rPr lang="en-US" sz="2400" u="sng" dirty="0" smtClean="0"/>
              <a:t>in equilibrium</a:t>
            </a:r>
            <a:r>
              <a:rPr lang="en-US" sz="2400" dirty="0" smtClean="0"/>
              <a:t>. (“efficient”)</a:t>
            </a:r>
          </a:p>
          <a:p>
            <a:pPr marL="514350" indent="-514350"/>
            <a:endParaRPr lang="en-US" sz="2800" dirty="0" smtClean="0"/>
          </a:p>
          <a:p>
            <a:pPr marL="514350" indent="-514350"/>
            <a:r>
              <a:rPr lang="en-US" sz="2800" dirty="0" smtClean="0"/>
              <a:t>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-price and Dutch auctions are:</a:t>
            </a:r>
          </a:p>
          <a:p>
            <a:pPr marL="914400" lvl="1" indent="-514350"/>
            <a:r>
              <a:rPr lang="en-US" sz="2400" dirty="0" smtClean="0"/>
              <a:t>Equivalent.</a:t>
            </a:r>
          </a:p>
          <a:p>
            <a:pPr marL="914400" lvl="1" indent="-514350"/>
            <a:r>
              <a:rPr lang="en-US" sz="2400" dirty="0" smtClean="0">
                <a:solidFill>
                  <a:srgbClr val="FF0000"/>
                </a:solidFill>
              </a:rPr>
              <a:t>Truthful???</a:t>
            </a:r>
          </a:p>
          <a:p>
            <a:pPr marL="914400" lvl="1" indent="-514350"/>
            <a:r>
              <a:rPr lang="en-US" sz="2400" dirty="0" smtClean="0">
                <a:solidFill>
                  <a:srgbClr val="FF0000"/>
                </a:solidFill>
              </a:rPr>
              <a:t>Efficient???</a:t>
            </a:r>
          </a:p>
          <a:p>
            <a:pPr marL="1314450" lvl="2" indent="-514350"/>
            <a:r>
              <a:rPr lang="en-US" sz="2000" dirty="0" smtClean="0">
                <a:solidFill>
                  <a:srgbClr val="006600"/>
                </a:solidFill>
              </a:rPr>
              <a:t>Actually true for all distributions, not just the uniform distribution.</a:t>
            </a:r>
          </a:p>
          <a:p>
            <a:pPr marL="514350" indent="-514350">
              <a:buAutoNum type="arabicPeriod"/>
            </a:pP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072808" y="4495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No!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072808" y="4876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Yes!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17682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Revenue equivalence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How much does the seller make?</a:t>
            </a:r>
          </a:p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-price and Dutch </a:t>
            </a:r>
            <a:r>
              <a:rPr lang="en-US" dirty="0" smtClean="0"/>
              <a:t>auctions:</a:t>
            </a:r>
          </a:p>
          <a:p>
            <a:pPr lvl="1"/>
            <a:r>
              <a:rPr lang="en-US" dirty="0" smtClean="0"/>
              <a:t>Bidders reduce their bids by a factor of </a:t>
            </a:r>
            <a:r>
              <a:rPr lang="en-US" b="1" dirty="0" smtClean="0"/>
              <a:t>(n-1) </a:t>
            </a:r>
            <a:r>
              <a:rPr lang="en-US" b="1" dirty="0"/>
              <a:t>/ n</a:t>
            </a:r>
            <a:endParaRPr lang="en-US" dirty="0" smtClean="0"/>
          </a:p>
          <a:p>
            <a:pPr lvl="1"/>
            <a:r>
              <a:rPr lang="en-US" dirty="0" smtClean="0"/>
              <a:t>Expect largest bid to be </a:t>
            </a:r>
            <a:r>
              <a:rPr lang="en-US" b="1" dirty="0" smtClean="0"/>
              <a:t>n</a:t>
            </a:r>
            <a:r>
              <a:rPr lang="en-US" dirty="0"/>
              <a:t> </a:t>
            </a:r>
            <a:r>
              <a:rPr lang="en-US" dirty="0" smtClean="0"/>
              <a:t>/ </a:t>
            </a:r>
            <a:r>
              <a:rPr lang="en-US" b="1" dirty="0" smtClean="0"/>
              <a:t>(n+1)</a:t>
            </a:r>
            <a:endParaRPr lang="en-US" dirty="0"/>
          </a:p>
          <a:p>
            <a:pPr lvl="2"/>
            <a:r>
              <a:rPr lang="en-US" dirty="0"/>
              <a:t>Expect revenue</a:t>
            </a:r>
            <a:r>
              <a:rPr lang="en-US" dirty="0" smtClean="0"/>
              <a:t>:  </a:t>
            </a:r>
            <a:r>
              <a:rPr lang="en-US" b="1" dirty="0" smtClean="0"/>
              <a:t>(n-1</a:t>
            </a:r>
            <a:r>
              <a:rPr lang="en-US" b="1" dirty="0"/>
              <a:t>) / (n+1)</a:t>
            </a:r>
            <a:endParaRPr lang="en-US" b="1" dirty="0" smtClean="0"/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price and English auctions:</a:t>
            </a:r>
          </a:p>
          <a:p>
            <a:pPr lvl="1"/>
            <a:r>
              <a:rPr lang="en-US" dirty="0" smtClean="0"/>
              <a:t>Seller commits to collecting less than max. bid</a:t>
            </a:r>
          </a:p>
          <a:p>
            <a:pPr lvl="1"/>
            <a:r>
              <a:rPr lang="en-US" dirty="0"/>
              <a:t>Look at highest and second-highest bids</a:t>
            </a:r>
          </a:p>
          <a:p>
            <a:pPr lvl="2"/>
            <a:r>
              <a:rPr lang="en-US" dirty="0"/>
              <a:t>Expect revenue: </a:t>
            </a:r>
            <a:r>
              <a:rPr lang="en-US" dirty="0" smtClean="0"/>
              <a:t> </a:t>
            </a:r>
            <a:r>
              <a:rPr lang="en-US" b="1" dirty="0" smtClean="0"/>
              <a:t>(</a:t>
            </a:r>
            <a:r>
              <a:rPr lang="en-US" b="1" dirty="0"/>
              <a:t>n-1) / (n+1</a:t>
            </a:r>
            <a:r>
              <a:rPr lang="en-US" b="1" dirty="0" smtClean="0"/>
              <a:t>)</a:t>
            </a:r>
          </a:p>
          <a:p>
            <a:r>
              <a:rPr lang="en-US" i="1" dirty="0" smtClean="0"/>
              <a:t>This holds for very many auction formats!</a:t>
            </a:r>
            <a:endParaRPr lang="is-IS" i="1" dirty="0"/>
          </a:p>
        </p:txBody>
      </p:sp>
    </p:spTree>
    <p:extLst>
      <p:ext uri="{BB962C8B-B14F-4D97-AF65-F5344CB8AC3E}">
        <p14:creationId xmlns:p14="http://schemas.microsoft.com/office/powerpoint/2010/main" val="152589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0"/>
            <a:ext cx="7571184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Auctions for Sponsored Search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143000"/>
            <a:ext cx="7643192" cy="5486400"/>
          </a:xfrm>
        </p:spPr>
        <p:txBody>
          <a:bodyPr>
            <a:normAutofit fontScale="85000" lnSpcReduction="20000"/>
          </a:bodyPr>
          <a:lstStyle/>
          <a:p>
            <a:pPr marL="514350" indent="-514350"/>
            <a:r>
              <a:rPr lang="en-US" dirty="0" smtClean="0"/>
              <a:t>An online auction is run for </a:t>
            </a:r>
            <a:r>
              <a:rPr lang="en-US" i="1" dirty="0" smtClean="0"/>
              <a:t>every </a:t>
            </a:r>
            <a:r>
              <a:rPr lang="en-US" dirty="0" smtClean="0"/>
              <a:t>individual search.</a:t>
            </a:r>
          </a:p>
          <a:p>
            <a:pPr marL="788670" lvl="1" indent="-514350"/>
            <a:r>
              <a:rPr lang="en-US" dirty="0" smtClean="0"/>
              <a:t>Massive scalability challenges</a:t>
            </a:r>
          </a:p>
          <a:p>
            <a:pPr marL="788670" lvl="1" indent="-514350"/>
            <a:r>
              <a:rPr lang="en-US" dirty="0" smtClean="0"/>
              <a:t>Billion dollar markets! </a:t>
            </a:r>
          </a:p>
          <a:p>
            <a:pPr marL="514350" indent="-514350"/>
            <a:endParaRPr lang="en-US" dirty="0" smtClean="0"/>
          </a:p>
          <a:p>
            <a:pPr marL="514350" indent="-514350"/>
            <a:r>
              <a:rPr lang="en-US" dirty="0" smtClean="0"/>
              <a:t>Advertising is effective. </a:t>
            </a:r>
          </a:p>
          <a:p>
            <a:pPr marL="914400" lvl="1" indent="-514350"/>
            <a:r>
              <a:rPr lang="en-US" dirty="0" smtClean="0"/>
              <a:t>Targeted.</a:t>
            </a:r>
          </a:p>
          <a:p>
            <a:pPr marL="914400" lvl="1" indent="-514350"/>
            <a:r>
              <a:rPr lang="en-US" dirty="0" smtClean="0"/>
              <a:t>Users in search mode.</a:t>
            </a:r>
          </a:p>
          <a:p>
            <a:pPr marL="514350" indent="-514350"/>
            <a:endParaRPr lang="en-US" dirty="0" smtClean="0"/>
          </a:p>
          <a:p>
            <a:pPr marL="514350" indent="-514350"/>
            <a:r>
              <a:rPr lang="en-US" dirty="0" smtClean="0"/>
              <a:t>Pay-per-click auctions (mostly)</a:t>
            </a:r>
          </a:p>
          <a:p>
            <a:pPr marL="514350" indent="-514350"/>
            <a:endParaRPr lang="en-US" dirty="0" smtClean="0"/>
          </a:p>
          <a:p>
            <a:pPr marL="514350" indent="-514350"/>
            <a:r>
              <a:rPr lang="en-US" dirty="0" smtClean="0"/>
              <a:t>How are ads sold?</a:t>
            </a:r>
          </a:p>
          <a:p>
            <a:pPr marL="788670" lvl="1" indent="-514350"/>
            <a:r>
              <a:rPr lang="en-US" dirty="0" smtClean="0"/>
              <a:t>We plan to cover </a:t>
            </a:r>
            <a:r>
              <a:rPr lang="en-US" dirty="0" smtClean="0"/>
              <a:t>this later (in chapter 15)</a:t>
            </a:r>
          </a:p>
        </p:txBody>
      </p:sp>
    </p:spTree>
    <p:extLst>
      <p:ext uri="{BB962C8B-B14F-4D97-AF65-F5344CB8AC3E}">
        <p14:creationId xmlns:p14="http://schemas.microsoft.com/office/powerpoint/2010/main" val="123338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090736" y="-152400"/>
            <a:ext cx="8229600" cy="1143000"/>
          </a:xfrm>
        </p:spPr>
        <p:txBody>
          <a:bodyPr/>
          <a:lstStyle/>
          <a:p>
            <a:r>
              <a:rPr lang="en-US" dirty="0" smtClean="0"/>
              <a:t>Model and real life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43608" y="838200"/>
            <a:ext cx="8305800" cy="5715000"/>
          </a:xfrm>
        </p:spPr>
        <p:txBody>
          <a:bodyPr/>
          <a:lstStyle/>
          <a:p>
            <a:pPr marL="514350" indent="-514350">
              <a:buNone/>
            </a:pPr>
            <a:r>
              <a:rPr lang="en-US" sz="2400" dirty="0" smtClean="0"/>
              <a:t>We discussed a simplified model. Real auctions are more complicated.</a:t>
            </a:r>
          </a:p>
          <a:p>
            <a:pPr marL="514350" indent="-514350">
              <a:buNone/>
            </a:pPr>
            <a:endParaRPr lang="en-US" sz="2400" dirty="0" smtClean="0"/>
          </a:p>
          <a:p>
            <a:pPr marL="514350" indent="-514350"/>
            <a:r>
              <a:rPr lang="en-US" sz="2400" dirty="0" smtClean="0"/>
              <a:t>Do bidders know their values? </a:t>
            </a:r>
          </a:p>
          <a:p>
            <a:pPr marL="914400" lvl="1" indent="-514350"/>
            <a:r>
              <a:rPr lang="en-US" sz="1800" dirty="0" smtClean="0"/>
              <a:t>If so many people are willing to pay more than $100</a:t>
            </a:r>
            <a:r>
              <a:rPr lang="en-US" sz="1800" smtClean="0"/>
              <a:t>, </a:t>
            </a:r>
            <a:r>
              <a:rPr lang="en-US" sz="1800" smtClean="0"/>
              <a:t>it’s </a:t>
            </a:r>
            <a:r>
              <a:rPr lang="en-US" sz="1800" dirty="0" smtClean="0"/>
              <a:t>possibly worth it. </a:t>
            </a:r>
            <a:r>
              <a:rPr lang="en-US" sz="1800" dirty="0" smtClean="0">
                <a:solidFill>
                  <a:srgbClr val="FF0000"/>
                </a:solidFill>
              </a:rPr>
              <a:t>(English auctions may help discover the value.)</a:t>
            </a:r>
            <a:endParaRPr lang="en-US" sz="1800" dirty="0" smtClean="0"/>
          </a:p>
          <a:p>
            <a:pPr marL="514350" indent="-514350"/>
            <a:r>
              <a:rPr lang="en-US" sz="2400" dirty="0" smtClean="0"/>
              <a:t>Auctions are (usually) repeated, and not stand-alone.</a:t>
            </a:r>
          </a:p>
          <a:p>
            <a:pPr marL="514350" indent="-514350"/>
            <a:r>
              <a:rPr lang="en-US" sz="2400" dirty="0" smtClean="0"/>
              <a:t>Budgets and wealth effects.</a:t>
            </a:r>
          </a:p>
          <a:p>
            <a:pPr marL="914400" lvl="1" indent="-514350"/>
            <a:r>
              <a:rPr lang="en-US" sz="1800" dirty="0" smtClean="0"/>
              <a:t>I think that this TV is worth $1000, but my wife will divorce me if I pay more than $100.</a:t>
            </a:r>
          </a:p>
          <a:p>
            <a:pPr marL="514350" indent="-514350"/>
            <a:r>
              <a:rPr lang="en-US" sz="2400" dirty="0" smtClean="0"/>
              <a:t>Manipulation is not only with bids:</a:t>
            </a:r>
          </a:p>
          <a:p>
            <a:pPr marL="914400" lvl="1" indent="-514350"/>
            <a:r>
              <a:rPr lang="en-US" sz="1800" dirty="0" smtClean="0"/>
              <a:t>collusion, false name bids, etc.</a:t>
            </a:r>
          </a:p>
          <a:p>
            <a:pPr marL="514350" indent="-514350"/>
            <a:r>
              <a:rPr lang="en-US" sz="2400" dirty="0" smtClean="0"/>
              <a:t>Do bidders have accurate probabilities?</a:t>
            </a:r>
          </a:p>
          <a:p>
            <a:pPr marL="514350" indent="-514350"/>
            <a:r>
              <a:rPr lang="en-US" sz="2400" dirty="0" smtClean="0"/>
              <a:t>Do bidders behave rationally?</a:t>
            </a:r>
          </a:p>
          <a:p>
            <a:pPr marL="914400" lvl="1" indent="-514350">
              <a:buNone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411600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CS industry reliant on advertising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s3-ec.buzzfed.com/static/enhanced/webdr01/2013/4/17/14/enhanced-buzz-wide-16818-1366223344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7505278" cy="520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Putting &quot;100 years old&quot; in a cig ad, oh how deviou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75048"/>
            <a:ext cx="3957203" cy="5516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octors doctors, everywhere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8" y="1019174"/>
            <a:ext cx="9048750" cy="583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Sure, throw a dentist in the mix, too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17553"/>
            <a:ext cx="8964488" cy="604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09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0"/>
            <a:ext cx="7715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Market design and sponsored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143000"/>
            <a:ext cx="7571184" cy="5486400"/>
          </a:xfrm>
        </p:spPr>
        <p:txBody>
          <a:bodyPr>
            <a:normAutofit fontScale="92500" lnSpcReduction="20000"/>
          </a:bodyPr>
          <a:lstStyle/>
          <a:p>
            <a:pPr marL="514350" indent="-514350"/>
            <a:r>
              <a:rPr lang="en-US" dirty="0" smtClean="0"/>
              <a:t>Google’s revenue from sponsored search: </a:t>
            </a:r>
          </a:p>
          <a:p>
            <a:pPr marL="788670" lvl="1" indent="-514350"/>
            <a:r>
              <a:rPr lang="en-US" dirty="0" smtClean="0">
                <a:solidFill>
                  <a:srgbClr val="00B050"/>
                </a:solidFill>
              </a:rPr>
              <a:t>Billions of dollars each quarter.</a:t>
            </a:r>
          </a:p>
          <a:p>
            <a:pPr marL="514350" indent="-514350"/>
            <a:r>
              <a:rPr lang="en-US" dirty="0" smtClean="0"/>
              <a:t>Every little detail matters.</a:t>
            </a:r>
          </a:p>
          <a:p>
            <a:pPr marL="514350" indent="-514350"/>
            <a:r>
              <a:rPr lang="en-US" dirty="0" smtClean="0"/>
              <a:t>Advertisers are “selfish” agents:</a:t>
            </a:r>
          </a:p>
          <a:p>
            <a:pPr marL="788670" lvl="1" indent="-514350"/>
            <a:r>
              <a:rPr lang="en-US" dirty="0" smtClean="0">
                <a:solidFill>
                  <a:srgbClr val="00B050"/>
                </a:solidFill>
              </a:rPr>
              <a:t>Will manipulate the auction if possible.</a:t>
            </a:r>
          </a:p>
          <a:p>
            <a:pPr marL="514350" indent="-514350"/>
            <a:r>
              <a:rPr lang="en-US" dirty="0" smtClean="0"/>
              <a:t>Complex software development:</a:t>
            </a:r>
          </a:p>
          <a:p>
            <a:pPr marL="788670" lvl="1" indent="-514350"/>
            <a:r>
              <a:rPr lang="en-US" dirty="0" smtClean="0">
                <a:solidFill>
                  <a:srgbClr val="00B050"/>
                </a:solidFill>
              </a:rPr>
              <a:t>hard to experiment </a:t>
            </a:r>
            <a:r>
              <a:rPr lang="en-US" dirty="0" smtClean="0">
                <a:solidFill>
                  <a:srgbClr val="00B050"/>
                </a:solidFill>
                <a:sym typeface="Wingdings" pitchFamily="2" charset="2"/>
              </a:rPr>
              <a:t> theory to the rescue…</a:t>
            </a:r>
            <a:endParaRPr lang="en-US" dirty="0" smtClean="0">
              <a:solidFill>
                <a:srgbClr val="00B050"/>
              </a:solidFill>
            </a:endParaRPr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/>
            <a:r>
              <a:rPr lang="en-US" dirty="0" smtClean="0">
                <a:solidFill>
                  <a:srgbClr val="3B0A92"/>
                </a:solidFill>
              </a:rPr>
              <a:t>Big internet companies </a:t>
            </a:r>
            <a:r>
              <a:rPr lang="en-US" dirty="0" smtClean="0">
                <a:solidFill>
                  <a:srgbClr val="FF0000"/>
                </a:solidFill>
              </a:rPr>
              <a:t>(Google, eBay, Microsoft, Yahoo, </a:t>
            </a:r>
            <a:r>
              <a:rPr lang="en-US" dirty="0" err="1" smtClean="0">
                <a:solidFill>
                  <a:srgbClr val="FF0000"/>
                </a:solidFill>
              </a:rPr>
              <a:t>Facebook</a:t>
            </a:r>
            <a:r>
              <a:rPr lang="en-US" dirty="0" smtClean="0">
                <a:solidFill>
                  <a:srgbClr val="FF0000"/>
                </a:solidFill>
              </a:rPr>
              <a:t>, etc.) </a:t>
            </a:r>
            <a:r>
              <a:rPr lang="en-US" dirty="0" smtClean="0">
                <a:solidFill>
                  <a:srgbClr val="3B0A92"/>
                </a:solidFill>
              </a:rPr>
              <a:t>are hiring well-known economists to design their markets.</a:t>
            </a:r>
          </a:p>
          <a:p>
            <a:pPr marL="514350" indent="-514350"/>
            <a:r>
              <a:rPr lang="en-US" dirty="0" smtClean="0">
                <a:solidFill>
                  <a:srgbClr val="3B0A92"/>
                </a:solidFill>
              </a:rPr>
              <a:t>Use auction theory.</a:t>
            </a:r>
          </a:p>
        </p:txBody>
      </p:sp>
    </p:spTree>
    <p:extLst>
      <p:ext uri="{BB962C8B-B14F-4D97-AF65-F5344CB8AC3E}">
        <p14:creationId xmlns:p14="http://schemas.microsoft.com/office/powerpoint/2010/main" val="222384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Settings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124744"/>
            <a:ext cx="7498080" cy="5472608"/>
          </a:xfrm>
        </p:spPr>
        <p:txBody>
          <a:bodyPr>
            <a:normAutofit fontScale="92500" lnSpcReduction="20000"/>
          </a:bodyPr>
          <a:lstStyle/>
          <a:p>
            <a:r>
              <a:rPr lang="is-IS" dirty="0" smtClean="0"/>
              <a:t>Imagine we want to sell a </a:t>
            </a:r>
            <a:r>
              <a:rPr lang="is-IS" b="1" i="1" dirty="0" smtClean="0"/>
              <a:t>single </a:t>
            </a:r>
            <a:r>
              <a:rPr lang="is-IS" dirty="0" smtClean="0"/>
              <a:t>item</a:t>
            </a:r>
          </a:p>
          <a:p>
            <a:pPr lvl="1"/>
            <a:r>
              <a:rPr lang="is-IS" dirty="0" smtClean="0"/>
              <a:t>Later we‘ll extend this to multiple items</a:t>
            </a:r>
          </a:p>
          <a:p>
            <a:r>
              <a:rPr lang="is-IS" dirty="0" smtClean="0"/>
              <a:t>We don‘t know what it‘s generally worth</a:t>
            </a:r>
          </a:p>
          <a:p>
            <a:pPr lvl="1"/>
            <a:r>
              <a:rPr lang="is-IS" dirty="0" smtClean="0"/>
              <a:t>Just what it‘s worth to us</a:t>
            </a:r>
          </a:p>
          <a:p>
            <a:pPr lvl="1"/>
            <a:r>
              <a:rPr lang="is-IS" dirty="0" smtClean="0"/>
              <a:t>We may set a </a:t>
            </a:r>
            <a:r>
              <a:rPr lang="is-IS" i="1" dirty="0" smtClean="0">
                <a:solidFill>
                  <a:srgbClr val="7030A0"/>
                </a:solidFill>
              </a:rPr>
              <a:t>reserve price</a:t>
            </a:r>
            <a:r>
              <a:rPr lang="is-IS" dirty="0" smtClean="0"/>
              <a:t> (later)</a:t>
            </a:r>
          </a:p>
          <a:p>
            <a:r>
              <a:rPr lang="is-IS" dirty="0" smtClean="0"/>
              <a:t>Each </a:t>
            </a:r>
            <a:r>
              <a:rPr lang="is-IS" i="1" dirty="0" smtClean="0">
                <a:solidFill>
                  <a:srgbClr val="7030A0"/>
                </a:solidFill>
              </a:rPr>
              <a:t>bidder</a:t>
            </a:r>
            <a:r>
              <a:rPr lang="is-IS" dirty="0" smtClean="0"/>
              <a:t> (player) has her own </a:t>
            </a:r>
            <a:r>
              <a:rPr lang="is-IS" i="1" dirty="0" smtClean="0">
                <a:solidFill>
                  <a:srgbClr val="7030A0"/>
                </a:solidFill>
              </a:rPr>
              <a:t>intrinsic value</a:t>
            </a:r>
            <a:r>
              <a:rPr lang="is-IS" dirty="0"/>
              <a:t> </a:t>
            </a:r>
            <a:r>
              <a:rPr lang="is-IS" dirty="0" smtClean="0"/>
              <a:t>of the item.</a:t>
            </a:r>
          </a:p>
          <a:p>
            <a:pPr lvl="1"/>
            <a:r>
              <a:rPr lang="is-IS" dirty="0" smtClean="0"/>
              <a:t>Willing to purchase it up to this price</a:t>
            </a:r>
          </a:p>
          <a:p>
            <a:pPr lvl="1"/>
            <a:r>
              <a:rPr lang="is-IS" dirty="0" smtClean="0"/>
              <a:t>Values are independent</a:t>
            </a:r>
          </a:p>
          <a:p>
            <a:r>
              <a:rPr lang="is-IS" dirty="0" smtClean="0"/>
              <a:t>But we don‘t know these values</a:t>
            </a:r>
          </a:p>
          <a:p>
            <a:pPr lvl="1"/>
            <a:r>
              <a:rPr lang="is-IS" dirty="0" smtClean="0"/>
              <a:t>Differs from our previous game theory assumptions about knowledge of payoffs</a:t>
            </a:r>
          </a:p>
          <a:p>
            <a:r>
              <a:rPr lang="is-IS" i="1" dirty="0" smtClean="0"/>
              <a:t>How should we proceed?</a:t>
            </a:r>
            <a:endParaRPr lang="is-IS" i="1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431" y="620688"/>
            <a:ext cx="1436563" cy="1432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530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First steps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Simplify</a:t>
            </a:r>
          </a:p>
          <a:p>
            <a:r>
              <a:rPr lang="is-IS" dirty="0" smtClean="0"/>
              <a:t>Suppose </a:t>
            </a:r>
            <a:r>
              <a:rPr lang="is-IS" dirty="0"/>
              <a:t>we </a:t>
            </a:r>
            <a:r>
              <a:rPr lang="is-IS" i="1" dirty="0"/>
              <a:t>knew </a:t>
            </a:r>
            <a:r>
              <a:rPr lang="is-IS" dirty="0"/>
              <a:t>the intrinsic values of the item to the bidders</a:t>
            </a:r>
          </a:p>
          <a:p>
            <a:pPr lvl="1"/>
            <a:r>
              <a:rPr lang="is-IS" dirty="0"/>
              <a:t>No need for an auction</a:t>
            </a:r>
          </a:p>
          <a:p>
            <a:pPr lvl="1"/>
            <a:r>
              <a:rPr lang="is-IS" dirty="0"/>
              <a:t>Suppose seller values item at x</a:t>
            </a:r>
          </a:p>
          <a:p>
            <a:pPr lvl="1"/>
            <a:r>
              <a:rPr lang="is-IS" dirty="0"/>
              <a:t>Suppose potential buyer values it at y</a:t>
            </a:r>
          </a:p>
          <a:p>
            <a:pPr lvl="1"/>
            <a:r>
              <a:rPr lang="is-IS" dirty="0"/>
              <a:t>What will happen?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91968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14375</TotalTime>
  <Words>2219</Words>
  <Application>Microsoft Office PowerPoint</Application>
  <PresentationFormat>On-screen Show (4:3)</PresentationFormat>
  <Paragraphs>484</Paragraphs>
  <Slides>50</Slides>
  <Notes>1</Notes>
  <HiddenSlides>2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2" baseType="lpstr">
      <vt:lpstr>Solstice</vt:lpstr>
      <vt:lpstr>Equation</vt:lpstr>
      <vt:lpstr>The Structure of Networks</vt:lpstr>
      <vt:lpstr>Auctions</vt:lpstr>
      <vt:lpstr>Auctions for Sponsored Search</vt:lpstr>
      <vt:lpstr>PowerPoint Presentation</vt:lpstr>
      <vt:lpstr>Auctions for Sponsored Search</vt:lpstr>
      <vt:lpstr>CS industry reliant on advertising</vt:lpstr>
      <vt:lpstr>Market design and sponsored search</vt:lpstr>
      <vt:lpstr>Settings</vt:lpstr>
      <vt:lpstr>First steps</vt:lpstr>
      <vt:lpstr>First steps</vt:lpstr>
      <vt:lpstr>First steps</vt:lpstr>
      <vt:lpstr>Goal of auctions</vt:lpstr>
      <vt:lpstr>Types of auctions</vt:lpstr>
      <vt:lpstr>English Auctions at ebay</vt:lpstr>
      <vt:lpstr>English auction - rules</vt:lpstr>
      <vt:lpstr>Dutch Auctions</vt:lpstr>
      <vt:lpstr>Today</vt:lpstr>
      <vt:lpstr>Dutch auction - rules</vt:lpstr>
      <vt:lpstr>Dutch auctions - trivia</vt:lpstr>
      <vt:lpstr>Four auctions</vt:lpstr>
      <vt:lpstr>1st -price auctions</vt:lpstr>
      <vt:lpstr>2nd -price auctions</vt:lpstr>
      <vt:lpstr>2nd-price=Vickrey</vt:lpstr>
      <vt:lpstr>Relations between auctions</vt:lpstr>
      <vt:lpstr>Equivalent auctions 1</vt:lpstr>
      <vt:lpstr>Equivalent auctions 2</vt:lpstr>
      <vt:lpstr>Modeling</vt:lpstr>
      <vt:lpstr>Auctions scheme</vt:lpstr>
      <vt:lpstr>Strategy</vt:lpstr>
      <vt:lpstr>Strategies and equilibrium</vt:lpstr>
      <vt:lpstr>Equilibrium behavior in 2nd-price auctions</vt:lpstr>
      <vt:lpstr>Truthfulness: proof</vt:lpstr>
      <vt:lpstr>Truthfulness: proof</vt:lpstr>
      <vt:lpstr>Efficiency in 2nd-price auctions</vt:lpstr>
      <vt:lpstr>What we saw so far…</vt:lpstr>
      <vt:lpstr>1st price auctions</vt:lpstr>
      <vt:lpstr>Bayesian analysis</vt:lpstr>
      <vt:lpstr>Bayes-Nash equilibrium</vt:lpstr>
      <vt:lpstr>Continuous distributions</vt:lpstr>
      <vt:lpstr>Continuous distributions</vt:lpstr>
      <vt:lpstr>Example: The Uniform Distribution</vt:lpstr>
      <vt:lpstr>Auctions with uniform distributions</vt:lpstr>
      <vt:lpstr>Equilibrium in 1st-price auctions</vt:lpstr>
      <vt:lpstr>Equilibrium in 1st-price auctions</vt:lpstr>
      <vt:lpstr>Equilibrium in 1st-price auctions</vt:lpstr>
      <vt:lpstr>Equilibrium in 1st-price auctions</vt:lpstr>
      <vt:lpstr>Equilibrium in 1st-price auctions</vt:lpstr>
      <vt:lpstr>What we saw so far…</vt:lpstr>
      <vt:lpstr>Revenue equivalence</vt:lpstr>
      <vt:lpstr>Model and real life</vt:lpstr>
    </vt:vector>
  </TitlesOfParts>
  <Company>Háskólinn í Reykjavík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Ýmir Vigfússon</dc:creator>
  <cp:lastModifiedBy>Windows User</cp:lastModifiedBy>
  <cp:revision>156</cp:revision>
  <dcterms:created xsi:type="dcterms:W3CDTF">2011-06-30T15:04:41Z</dcterms:created>
  <dcterms:modified xsi:type="dcterms:W3CDTF">2015-02-05T02:26:31Z</dcterms:modified>
</cp:coreProperties>
</file>